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5143500" type="screen16x9"/>
  <p:notesSz cx="6858000" cy="9144000"/>
  <p:embeddedFontLst>
    <p:embeddedFont>
      <p:font typeface="Lato" panose="020B0604020202020204" charset="0"/>
      <p:regular r:id="rId22"/>
      <p:bold r:id="rId23"/>
      <p:italic r:id="rId24"/>
      <p:boldItalic r:id="rId25"/>
    </p:embeddedFont>
    <p:embeddedFont>
      <p:font typeface="Roboto Slab" panose="020B0604020202020204" charset="0"/>
      <p:regular r:id="rId26"/>
      <p:bold r:id="rId27"/>
    </p:embeddedFont>
    <p:embeddedFont>
      <p:font typeface="Roboto" panose="020B0604020202020204" charset="0"/>
      <p:regular r:id="rId28"/>
      <p:bold r:id="rId29"/>
      <p:italic r:id="rId30"/>
      <p:bold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3" d="100"/>
          <a:sy n="93" d="100"/>
        </p:scale>
        <p:origin x="72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notesMaster" Target="notesMasters/notesMaster1.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g4631c72e00_1_14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 name="Google Shape;247;g4631c72e00_1_14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g4634fb3d3b_0_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9" name="Google Shape;279;g4634fb3d3b_0_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Oppo</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4631c72e00_1_15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1" name="Google Shape;311;g4631c72e00_1_15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g4634fb3d3b_0_1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2" name="Google Shape;342;g4634fb3d3b_0_1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600"/>
              </a:spcAft>
              <a:buClr>
                <a:schemeClr val="dk1"/>
              </a:buClr>
              <a:buSzPts val="1100"/>
              <a:buFont typeface="Arial"/>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4631c72e00_1_15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3" name="Google Shape;373;g4631c72e00_1_15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g4631c72e00_1_16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3" name="Google Shape;393;g4631c72e00_1_16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g4631c72e00_1_16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0" name="Google Shape;400;g4631c72e00_1_16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g4631c72e00_1_16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5" name="Google Shape;405;g4631c72e00_1_16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g4631c72e00_1_16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0" name="Google Shape;410;g4631c72e00_1_16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g4631c72e00_1_15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5" name="Google Shape;415;g4631c72e00_1_15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4634fb3d3b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4634fb3d3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4634fb3d3b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4634fb3d3b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4631c72e00_1_12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 name="Google Shape;81;g4631c72e00_1_12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462bf68907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462bf68907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4631c72e00_1_14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4631c72e00_1_14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4631c72e00_0_6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 name="Google Shape;153;g4631c72e00_0_6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PDRP Process - 65 courses supported this first semester cycle</a:t>
            </a:r>
            <a:endParaRPr/>
          </a:p>
          <a:p>
            <a:pPr marL="0" lvl="0" indent="0" algn="l" rtl="0">
              <a:spcBef>
                <a:spcPts val="0"/>
              </a:spcBef>
              <a:spcAft>
                <a:spcPts val="0"/>
              </a:spcAft>
              <a:buNone/>
            </a:pPr>
            <a:r>
              <a:rPr lang="en">
                <a:solidFill>
                  <a:srgbClr val="1F497D"/>
                </a:solidFill>
              </a:rPr>
              <a:t>Opps Last Spring = 429 teachers</a:t>
            </a:r>
            <a:endParaRPr>
              <a:solidFill>
                <a:srgbClr val="1F497D"/>
              </a:solidFill>
            </a:endParaRPr>
          </a:p>
          <a:p>
            <a:pPr marL="0" lvl="0" indent="0" algn="l" rtl="0">
              <a:spcBef>
                <a:spcPts val="0"/>
              </a:spcBef>
              <a:spcAft>
                <a:spcPts val="0"/>
              </a:spcAft>
              <a:buNone/>
            </a:pPr>
            <a:r>
              <a:rPr lang="en">
                <a:solidFill>
                  <a:srgbClr val="1F497D"/>
                </a:solidFill>
              </a:rPr>
              <a:t>Opps this fall = 667 teachers</a:t>
            </a:r>
            <a:endParaRPr>
              <a:solidFill>
                <a:srgbClr val="1F497D"/>
              </a:solidFill>
            </a:endParaRPr>
          </a:p>
          <a:p>
            <a:pPr marL="0" lvl="0" indent="0" algn="l" rtl="0">
              <a:spcBef>
                <a:spcPts val="0"/>
              </a:spcBef>
              <a:spcAft>
                <a:spcPts val="0"/>
              </a:spcAft>
              <a:buNone/>
            </a:pPr>
            <a:r>
              <a:rPr lang="en"/>
              <a:t> </a:t>
            </a:r>
            <a:endParaRPr/>
          </a:p>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4631c72e00_1_14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 name="Google Shape;185;g4631c72e00_1_14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Quote from learning forward</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4631c72e00_0_6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 name="Google Shape;216;g4631c72e00_0_6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p:nvPr/>
        </p:nvSpPr>
        <p:spPr>
          <a:xfrm>
            <a:off x="1524800" y="672606"/>
            <a:ext cx="1081625" cy="1124950"/>
          </a:xfrm>
          <a:custGeom>
            <a:avLst/>
            <a:gdLst/>
            <a:ahLst/>
            <a:cxnLst/>
            <a:rect l="l" t="t" r="r" b="b"/>
            <a:pathLst>
              <a:path w="43265" h="44998" extrusionOk="0">
                <a:moveTo>
                  <a:pt x="0" y="44998"/>
                </a:moveTo>
                <a:lnTo>
                  <a:pt x="0" y="0"/>
                </a:lnTo>
                <a:lnTo>
                  <a:pt x="43265" y="0"/>
                </a:lnTo>
              </a:path>
            </a:pathLst>
          </a:custGeom>
          <a:noFill/>
          <a:ln w="28575" cap="flat" cmpd="sng">
            <a:solidFill>
              <a:schemeClr val="accent5"/>
            </a:solidFill>
            <a:prstDash val="solid"/>
            <a:miter lim="8000"/>
            <a:headEnd type="none" w="sm" len="sm"/>
            <a:tailEnd type="none" w="sm" len="sm"/>
          </a:ln>
        </p:spPr>
      </p:sp>
      <p:sp>
        <p:nvSpPr>
          <p:cNvPr id="11" name="Google Shape;11;p2"/>
          <p:cNvSpPr/>
          <p:nvPr/>
        </p:nvSpPr>
        <p:spPr>
          <a:xfrm rot="10800000">
            <a:off x="6537563" y="3342925"/>
            <a:ext cx="1081625" cy="1124950"/>
          </a:xfrm>
          <a:custGeom>
            <a:avLst/>
            <a:gdLst/>
            <a:ahLst/>
            <a:cxnLst/>
            <a:rect l="l" t="t" r="r" b="b"/>
            <a:pathLst>
              <a:path w="43265" h="44998" extrusionOk="0">
                <a:moveTo>
                  <a:pt x="0" y="44998"/>
                </a:moveTo>
                <a:lnTo>
                  <a:pt x="0" y="0"/>
                </a:lnTo>
                <a:lnTo>
                  <a:pt x="43265" y="0"/>
                </a:lnTo>
              </a:path>
            </a:pathLst>
          </a:custGeom>
          <a:noFill/>
          <a:ln w="28575" cap="flat" cmpd="sng">
            <a:solidFill>
              <a:schemeClr val="accent5"/>
            </a:solidFill>
            <a:prstDash val="solid"/>
            <a:miter lim="8000"/>
            <a:headEnd type="none" w="sm" len="sm"/>
            <a:tailEnd type="none" w="sm" len="sm"/>
          </a:ln>
        </p:spPr>
      </p:sp>
      <p:cxnSp>
        <p:nvCxnSpPr>
          <p:cNvPr id="12" name="Google Shape;12;p2"/>
          <p:cNvCxnSpPr/>
          <p:nvPr/>
        </p:nvCxnSpPr>
        <p:spPr>
          <a:xfrm>
            <a:off x="4359602" y="2817464"/>
            <a:ext cx="424800" cy="0"/>
          </a:xfrm>
          <a:prstGeom prst="straightConnector1">
            <a:avLst/>
          </a:prstGeom>
          <a:noFill/>
          <a:ln w="38100" cap="flat" cmpd="sng">
            <a:solidFill>
              <a:schemeClr val="accent4"/>
            </a:solidFill>
            <a:prstDash val="solid"/>
            <a:round/>
            <a:headEnd type="none" w="sm" len="sm"/>
            <a:tailEnd type="none" w="sm" len="sm"/>
          </a:ln>
        </p:spPr>
      </p:cxnSp>
      <p:sp>
        <p:nvSpPr>
          <p:cNvPr id="13" name="Google Shape;13;p2"/>
          <p:cNvSpPr txBox="1">
            <a:spLocks noGrp="1"/>
          </p:cNvSpPr>
          <p:nvPr>
            <p:ph type="ctrTitle"/>
          </p:nvPr>
        </p:nvSpPr>
        <p:spPr>
          <a:xfrm>
            <a:off x="1680302" y="1188925"/>
            <a:ext cx="5783400" cy="1457400"/>
          </a:xfrm>
          <a:prstGeom prst="rect">
            <a:avLst/>
          </a:prstGeom>
        </p:spPr>
        <p:txBody>
          <a:bodyPr spcFirstLastPara="1" wrap="square" lIns="91425" tIns="91425" rIns="91425" bIns="91425" anchor="b" anchorCtr="0"/>
          <a:lstStyle>
            <a:lvl1pPr lvl="0" algn="ctr">
              <a:spcBef>
                <a:spcPts val="0"/>
              </a:spcBef>
              <a:spcAft>
                <a:spcPts val="0"/>
              </a:spcAft>
              <a:buSzPts val="4000"/>
              <a:buNone/>
              <a:defRPr sz="4000"/>
            </a:lvl1pPr>
            <a:lvl2pPr lvl="1" algn="ctr">
              <a:spcBef>
                <a:spcPts val="0"/>
              </a:spcBef>
              <a:spcAft>
                <a:spcPts val="0"/>
              </a:spcAft>
              <a:buSzPts val="4000"/>
              <a:buNone/>
              <a:defRPr sz="4000"/>
            </a:lvl2pPr>
            <a:lvl3pPr lvl="2" algn="ctr">
              <a:spcBef>
                <a:spcPts val="0"/>
              </a:spcBef>
              <a:spcAft>
                <a:spcPts val="0"/>
              </a:spcAft>
              <a:buSzPts val="4000"/>
              <a:buNone/>
              <a:defRPr sz="4000"/>
            </a:lvl3pPr>
            <a:lvl4pPr lvl="3" algn="ctr">
              <a:spcBef>
                <a:spcPts val="0"/>
              </a:spcBef>
              <a:spcAft>
                <a:spcPts val="0"/>
              </a:spcAft>
              <a:buSzPts val="4000"/>
              <a:buNone/>
              <a:defRPr sz="4000"/>
            </a:lvl4pPr>
            <a:lvl5pPr lvl="4" algn="ctr">
              <a:spcBef>
                <a:spcPts val="0"/>
              </a:spcBef>
              <a:spcAft>
                <a:spcPts val="0"/>
              </a:spcAft>
              <a:buSzPts val="4000"/>
              <a:buNone/>
              <a:defRPr sz="4000"/>
            </a:lvl5pPr>
            <a:lvl6pPr lvl="5" algn="ctr">
              <a:spcBef>
                <a:spcPts val="0"/>
              </a:spcBef>
              <a:spcAft>
                <a:spcPts val="0"/>
              </a:spcAft>
              <a:buSzPts val="4000"/>
              <a:buNone/>
              <a:defRPr sz="4000"/>
            </a:lvl6pPr>
            <a:lvl7pPr lvl="6" algn="ctr">
              <a:spcBef>
                <a:spcPts val="0"/>
              </a:spcBef>
              <a:spcAft>
                <a:spcPts val="0"/>
              </a:spcAft>
              <a:buSzPts val="4000"/>
              <a:buNone/>
              <a:defRPr sz="4000"/>
            </a:lvl7pPr>
            <a:lvl8pPr lvl="7" algn="ctr">
              <a:spcBef>
                <a:spcPts val="0"/>
              </a:spcBef>
              <a:spcAft>
                <a:spcPts val="0"/>
              </a:spcAft>
              <a:buSzPts val="4000"/>
              <a:buNone/>
              <a:defRPr sz="4000"/>
            </a:lvl8pPr>
            <a:lvl9pPr lvl="8" algn="ctr">
              <a:spcBef>
                <a:spcPts val="0"/>
              </a:spcBef>
              <a:spcAft>
                <a:spcPts val="0"/>
              </a:spcAft>
              <a:buSzPts val="4000"/>
              <a:buNone/>
              <a:defRPr sz="4000"/>
            </a:lvl9pPr>
          </a:lstStyle>
          <a:p>
            <a:endParaRPr/>
          </a:p>
        </p:txBody>
      </p:sp>
      <p:sp>
        <p:nvSpPr>
          <p:cNvPr id="14" name="Google Shape;14;p2"/>
          <p:cNvSpPr txBox="1">
            <a:spLocks noGrp="1"/>
          </p:cNvSpPr>
          <p:nvPr>
            <p:ph type="subTitle" idx="1"/>
          </p:nvPr>
        </p:nvSpPr>
        <p:spPr>
          <a:xfrm>
            <a:off x="1680302" y="3049450"/>
            <a:ext cx="5783400" cy="9090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1pPr>
            <a:lvl2pPr lvl="1"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2pPr>
            <a:lvl3pPr lvl="2"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3pPr>
            <a:lvl4pPr lvl="3"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4pPr>
            <a:lvl5pPr lvl="4"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5pPr>
            <a:lvl6pPr lvl="5"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6pPr>
            <a:lvl7pPr lvl="6"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7pPr>
            <a:lvl8pPr lvl="7"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8pPr>
            <a:lvl9pPr lvl="8"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9pPr>
          </a:lstStyle>
          <a:p>
            <a:endParaRPr/>
          </a:p>
        </p:txBody>
      </p:sp>
      <p:sp>
        <p:nvSpPr>
          <p:cNvPr id="15" name="Google Shape;15;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2"/>
        <p:cNvGrpSpPr/>
        <p:nvPr/>
      </p:nvGrpSpPr>
      <p:grpSpPr>
        <a:xfrm>
          <a:off x="0" y="0"/>
          <a:ext cx="0" cy="0"/>
          <a:chOff x="0" y="0"/>
          <a:chExt cx="0" cy="0"/>
        </a:xfrm>
      </p:grpSpPr>
      <p:sp>
        <p:nvSpPr>
          <p:cNvPr id="53" name="Google Shape;53;p11"/>
          <p:cNvSpPr/>
          <p:nvPr/>
        </p:nvSpPr>
        <p:spPr>
          <a:xfrm>
            <a:off x="150" y="5076825"/>
            <a:ext cx="9143700" cy="666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11"/>
          <p:cNvSpPr txBox="1">
            <a:spLocks noGrp="1"/>
          </p:cNvSpPr>
          <p:nvPr>
            <p:ph type="title" hasCustomPrompt="1"/>
          </p:nvPr>
        </p:nvSpPr>
        <p:spPr>
          <a:xfrm>
            <a:off x="387900" y="1152450"/>
            <a:ext cx="8368200" cy="1538400"/>
          </a:xfrm>
          <a:prstGeom prst="rect">
            <a:avLst/>
          </a:prstGeom>
        </p:spPr>
        <p:txBody>
          <a:bodyPr spcFirstLastPara="1" wrap="square" lIns="91425" tIns="91425" rIns="91425" bIns="91425" anchor="ctr" anchorCtr="0"/>
          <a:lstStyle>
            <a:lvl1pPr lvl="0" algn="ctr">
              <a:spcBef>
                <a:spcPts val="0"/>
              </a:spcBef>
              <a:spcAft>
                <a:spcPts val="0"/>
              </a:spcAft>
              <a:buClr>
                <a:schemeClr val="accent5"/>
              </a:buClr>
              <a:buSzPts val="13000"/>
              <a:buNone/>
              <a:defRPr sz="13000">
                <a:solidFill>
                  <a:schemeClr val="accent5"/>
                </a:solidFill>
              </a:defRPr>
            </a:lvl1pPr>
            <a:lvl2pPr lvl="1" algn="ctr">
              <a:spcBef>
                <a:spcPts val="0"/>
              </a:spcBef>
              <a:spcAft>
                <a:spcPts val="0"/>
              </a:spcAft>
              <a:buClr>
                <a:schemeClr val="accent5"/>
              </a:buClr>
              <a:buSzPts val="13000"/>
              <a:buNone/>
              <a:defRPr sz="13000">
                <a:solidFill>
                  <a:schemeClr val="accent5"/>
                </a:solidFill>
              </a:defRPr>
            </a:lvl2pPr>
            <a:lvl3pPr lvl="2" algn="ctr">
              <a:spcBef>
                <a:spcPts val="0"/>
              </a:spcBef>
              <a:spcAft>
                <a:spcPts val="0"/>
              </a:spcAft>
              <a:buClr>
                <a:schemeClr val="accent5"/>
              </a:buClr>
              <a:buSzPts val="13000"/>
              <a:buNone/>
              <a:defRPr sz="13000">
                <a:solidFill>
                  <a:schemeClr val="accent5"/>
                </a:solidFill>
              </a:defRPr>
            </a:lvl3pPr>
            <a:lvl4pPr lvl="3" algn="ctr">
              <a:spcBef>
                <a:spcPts val="0"/>
              </a:spcBef>
              <a:spcAft>
                <a:spcPts val="0"/>
              </a:spcAft>
              <a:buClr>
                <a:schemeClr val="accent5"/>
              </a:buClr>
              <a:buSzPts val="13000"/>
              <a:buNone/>
              <a:defRPr sz="13000">
                <a:solidFill>
                  <a:schemeClr val="accent5"/>
                </a:solidFill>
              </a:defRPr>
            </a:lvl4pPr>
            <a:lvl5pPr lvl="4" algn="ctr">
              <a:spcBef>
                <a:spcPts val="0"/>
              </a:spcBef>
              <a:spcAft>
                <a:spcPts val="0"/>
              </a:spcAft>
              <a:buClr>
                <a:schemeClr val="accent5"/>
              </a:buClr>
              <a:buSzPts val="13000"/>
              <a:buNone/>
              <a:defRPr sz="13000">
                <a:solidFill>
                  <a:schemeClr val="accent5"/>
                </a:solidFill>
              </a:defRPr>
            </a:lvl5pPr>
            <a:lvl6pPr lvl="5" algn="ctr">
              <a:spcBef>
                <a:spcPts val="0"/>
              </a:spcBef>
              <a:spcAft>
                <a:spcPts val="0"/>
              </a:spcAft>
              <a:buClr>
                <a:schemeClr val="accent5"/>
              </a:buClr>
              <a:buSzPts val="13000"/>
              <a:buNone/>
              <a:defRPr sz="13000">
                <a:solidFill>
                  <a:schemeClr val="accent5"/>
                </a:solidFill>
              </a:defRPr>
            </a:lvl6pPr>
            <a:lvl7pPr lvl="6" algn="ctr">
              <a:spcBef>
                <a:spcPts val="0"/>
              </a:spcBef>
              <a:spcAft>
                <a:spcPts val="0"/>
              </a:spcAft>
              <a:buClr>
                <a:schemeClr val="accent5"/>
              </a:buClr>
              <a:buSzPts val="13000"/>
              <a:buNone/>
              <a:defRPr sz="13000">
                <a:solidFill>
                  <a:schemeClr val="accent5"/>
                </a:solidFill>
              </a:defRPr>
            </a:lvl7pPr>
            <a:lvl8pPr lvl="7" algn="ctr">
              <a:spcBef>
                <a:spcPts val="0"/>
              </a:spcBef>
              <a:spcAft>
                <a:spcPts val="0"/>
              </a:spcAft>
              <a:buClr>
                <a:schemeClr val="accent5"/>
              </a:buClr>
              <a:buSzPts val="13000"/>
              <a:buNone/>
              <a:defRPr sz="13000">
                <a:solidFill>
                  <a:schemeClr val="accent5"/>
                </a:solidFill>
              </a:defRPr>
            </a:lvl8pPr>
            <a:lvl9pPr lvl="8" algn="ctr">
              <a:spcBef>
                <a:spcPts val="0"/>
              </a:spcBef>
              <a:spcAft>
                <a:spcPts val="0"/>
              </a:spcAft>
              <a:buClr>
                <a:schemeClr val="accent5"/>
              </a:buClr>
              <a:buSzPts val="13000"/>
              <a:buNone/>
              <a:defRPr sz="13000">
                <a:solidFill>
                  <a:schemeClr val="accent5"/>
                </a:solidFill>
              </a:defRPr>
            </a:lvl9pPr>
          </a:lstStyle>
          <a:p>
            <a:r>
              <a:t>xx%</a:t>
            </a:r>
          </a:p>
        </p:txBody>
      </p:sp>
      <p:sp>
        <p:nvSpPr>
          <p:cNvPr id="55" name="Google Shape;55;p11"/>
          <p:cNvSpPr txBox="1">
            <a:spLocks noGrp="1"/>
          </p:cNvSpPr>
          <p:nvPr>
            <p:ph type="body" idx="1"/>
          </p:nvPr>
        </p:nvSpPr>
        <p:spPr>
          <a:xfrm>
            <a:off x="387900" y="2919450"/>
            <a:ext cx="8368200" cy="1071600"/>
          </a:xfrm>
          <a:prstGeom prst="rect">
            <a:avLst/>
          </a:prstGeom>
        </p:spPr>
        <p:txBody>
          <a:bodyPr spcFirstLastPara="1" wrap="square" lIns="91425" tIns="91425" rIns="91425" bIns="91425" anchor="t" anchorCtr="0"/>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56" name="Google Shape;56;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7"/>
        <p:cNvGrpSpPr/>
        <p:nvPr/>
      </p:nvGrpSpPr>
      <p:grpSpPr>
        <a:xfrm>
          <a:off x="0" y="0"/>
          <a:ext cx="0" cy="0"/>
          <a:chOff x="0" y="0"/>
          <a:chExt cx="0" cy="0"/>
        </a:xfrm>
      </p:grpSpPr>
      <p:sp>
        <p:nvSpPr>
          <p:cNvPr id="58" name="Google Shape;58;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6"/>
        <p:cNvGrpSpPr/>
        <p:nvPr/>
      </p:nvGrpSpPr>
      <p:grpSpPr>
        <a:xfrm>
          <a:off x="0" y="0"/>
          <a:ext cx="0" cy="0"/>
          <a:chOff x="0" y="0"/>
          <a:chExt cx="0" cy="0"/>
        </a:xfrm>
      </p:grpSpPr>
      <p:cxnSp>
        <p:nvCxnSpPr>
          <p:cNvPr id="17" name="Google Shape;17;p3"/>
          <p:cNvCxnSpPr/>
          <p:nvPr/>
        </p:nvCxnSpPr>
        <p:spPr>
          <a:xfrm>
            <a:off x="4359602" y="2817464"/>
            <a:ext cx="424800" cy="0"/>
          </a:xfrm>
          <a:prstGeom prst="straightConnector1">
            <a:avLst/>
          </a:prstGeom>
          <a:noFill/>
          <a:ln w="38100" cap="flat" cmpd="sng">
            <a:solidFill>
              <a:schemeClr val="accent4"/>
            </a:solidFill>
            <a:prstDash val="solid"/>
            <a:round/>
            <a:headEnd type="none" w="sm" len="sm"/>
            <a:tailEnd type="none" w="sm" len="sm"/>
          </a:ln>
        </p:spPr>
      </p:cxnSp>
      <p:sp>
        <p:nvSpPr>
          <p:cNvPr id="18" name="Google Shape;18;p3"/>
          <p:cNvSpPr txBox="1">
            <a:spLocks noGrp="1"/>
          </p:cNvSpPr>
          <p:nvPr>
            <p:ph type="title"/>
          </p:nvPr>
        </p:nvSpPr>
        <p:spPr>
          <a:xfrm>
            <a:off x="480750" y="1764950"/>
            <a:ext cx="8222100" cy="907500"/>
          </a:xfrm>
          <a:prstGeom prst="rect">
            <a:avLst/>
          </a:prstGeom>
        </p:spPr>
        <p:txBody>
          <a:bodyPr spcFirstLastPara="1" wrap="square" lIns="91425" tIns="91425" rIns="91425" bIns="91425" anchor="b" anchorCtr="0"/>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
        <p:nvSpPr>
          <p:cNvPr id="19" name="Google Shape;19;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cxnSp>
        <p:nvCxnSpPr>
          <p:cNvPr id="21" name="Google Shape;21;p4"/>
          <p:cNvCxnSpPr/>
          <p:nvPr/>
        </p:nvCxnSpPr>
        <p:spPr>
          <a:xfrm>
            <a:off x="492563" y="1260284"/>
            <a:ext cx="424800" cy="0"/>
          </a:xfrm>
          <a:prstGeom prst="straightConnector1">
            <a:avLst/>
          </a:prstGeom>
          <a:noFill/>
          <a:ln w="38100" cap="flat" cmpd="sng">
            <a:solidFill>
              <a:schemeClr val="accent4"/>
            </a:solidFill>
            <a:prstDash val="solid"/>
            <a:round/>
            <a:headEnd type="none" w="sm" len="sm"/>
            <a:tailEnd type="none" w="sm" len="sm"/>
          </a:ln>
        </p:spPr>
      </p:cxnSp>
      <p:sp>
        <p:nvSpPr>
          <p:cNvPr id="22" name="Google Shape;22;p4"/>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3" name="Google Shape;23;p4"/>
          <p:cNvSpPr txBox="1">
            <a:spLocks noGrp="1"/>
          </p:cNvSpPr>
          <p:nvPr>
            <p:ph type="body" idx="1"/>
          </p:nvPr>
        </p:nvSpPr>
        <p:spPr>
          <a:xfrm>
            <a:off x="387900" y="1489824"/>
            <a:ext cx="8368200" cy="30789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4" name="Google Shape;24;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5"/>
        <p:cNvGrpSpPr/>
        <p:nvPr/>
      </p:nvGrpSpPr>
      <p:grpSpPr>
        <a:xfrm>
          <a:off x="0" y="0"/>
          <a:ext cx="0" cy="0"/>
          <a:chOff x="0" y="0"/>
          <a:chExt cx="0" cy="0"/>
        </a:xfrm>
      </p:grpSpPr>
      <p:cxnSp>
        <p:nvCxnSpPr>
          <p:cNvPr id="26" name="Google Shape;26;p5"/>
          <p:cNvCxnSpPr/>
          <p:nvPr/>
        </p:nvCxnSpPr>
        <p:spPr>
          <a:xfrm>
            <a:off x="492563" y="1260284"/>
            <a:ext cx="424800" cy="0"/>
          </a:xfrm>
          <a:prstGeom prst="straightConnector1">
            <a:avLst/>
          </a:prstGeom>
          <a:noFill/>
          <a:ln w="38100" cap="flat" cmpd="sng">
            <a:solidFill>
              <a:schemeClr val="accent4"/>
            </a:solidFill>
            <a:prstDash val="solid"/>
            <a:round/>
            <a:headEnd type="none" w="sm" len="sm"/>
            <a:tailEnd type="none" w="sm" len="sm"/>
          </a:ln>
        </p:spPr>
      </p:cxnSp>
      <p:sp>
        <p:nvSpPr>
          <p:cNvPr id="27" name="Google Shape;27;p5"/>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8" name="Google Shape;28;p5"/>
          <p:cNvSpPr txBox="1">
            <a:spLocks noGrp="1"/>
          </p:cNvSpPr>
          <p:nvPr>
            <p:ph type="body" idx="1"/>
          </p:nvPr>
        </p:nvSpPr>
        <p:spPr>
          <a:xfrm>
            <a:off x="387900" y="1489825"/>
            <a:ext cx="3999900" cy="30789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9" name="Google Shape;29;p5"/>
          <p:cNvSpPr txBox="1">
            <a:spLocks noGrp="1"/>
          </p:cNvSpPr>
          <p:nvPr>
            <p:ph type="body" idx="2"/>
          </p:nvPr>
        </p:nvSpPr>
        <p:spPr>
          <a:xfrm>
            <a:off x="4756200" y="1489825"/>
            <a:ext cx="3999900" cy="30789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0" name="Google Shape;30;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1"/>
        <p:cNvGrpSpPr/>
        <p:nvPr/>
      </p:nvGrpSpPr>
      <p:grpSpPr>
        <a:xfrm>
          <a:off x="0" y="0"/>
          <a:ext cx="0" cy="0"/>
          <a:chOff x="0" y="0"/>
          <a:chExt cx="0" cy="0"/>
        </a:xfrm>
      </p:grpSpPr>
      <p:sp>
        <p:nvSpPr>
          <p:cNvPr id="32" name="Google Shape;32;p6"/>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33" name="Google Shape;33;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4"/>
        <p:cNvGrpSpPr/>
        <p:nvPr/>
      </p:nvGrpSpPr>
      <p:grpSpPr>
        <a:xfrm>
          <a:off x="0" y="0"/>
          <a:ext cx="0" cy="0"/>
          <a:chOff x="0" y="0"/>
          <a:chExt cx="0" cy="0"/>
        </a:xfrm>
      </p:grpSpPr>
      <p:cxnSp>
        <p:nvCxnSpPr>
          <p:cNvPr id="35" name="Google Shape;35;p7"/>
          <p:cNvCxnSpPr/>
          <p:nvPr/>
        </p:nvCxnSpPr>
        <p:spPr>
          <a:xfrm>
            <a:off x="489218" y="1412277"/>
            <a:ext cx="331500" cy="0"/>
          </a:xfrm>
          <a:prstGeom prst="straightConnector1">
            <a:avLst/>
          </a:prstGeom>
          <a:noFill/>
          <a:ln w="38100" cap="flat" cmpd="sng">
            <a:solidFill>
              <a:schemeClr val="accent4"/>
            </a:solidFill>
            <a:prstDash val="solid"/>
            <a:round/>
            <a:headEnd type="none" w="sm" len="sm"/>
            <a:tailEnd type="none" w="sm" len="sm"/>
          </a:ln>
        </p:spPr>
      </p:cxnSp>
      <p:sp>
        <p:nvSpPr>
          <p:cNvPr id="36" name="Google Shape;36;p7"/>
          <p:cNvSpPr txBox="1">
            <a:spLocks noGrp="1"/>
          </p:cNvSpPr>
          <p:nvPr>
            <p:ph type="title"/>
          </p:nvPr>
        </p:nvSpPr>
        <p:spPr>
          <a:xfrm>
            <a:off x="387900" y="555600"/>
            <a:ext cx="2808000" cy="755700"/>
          </a:xfrm>
          <a:prstGeom prst="rect">
            <a:avLst/>
          </a:prstGeom>
        </p:spPr>
        <p:txBody>
          <a:bodyPr spcFirstLastPara="1" wrap="square" lIns="91425" tIns="91425" rIns="91425" bIns="91425" anchor="b" anchorCtr="0"/>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7" name="Google Shape;37;p7"/>
          <p:cNvSpPr txBox="1">
            <a:spLocks noGrp="1"/>
          </p:cNvSpPr>
          <p:nvPr>
            <p:ph type="body" idx="1"/>
          </p:nvPr>
        </p:nvSpPr>
        <p:spPr>
          <a:xfrm>
            <a:off x="387900" y="1594025"/>
            <a:ext cx="2808000" cy="2681100"/>
          </a:xfrm>
          <a:prstGeom prst="rect">
            <a:avLst/>
          </a:prstGeom>
        </p:spPr>
        <p:txBody>
          <a:bodyPr spcFirstLastPara="1" wrap="square" lIns="91425" tIns="91425" rIns="91425" bIns="91425" anchor="t" anchorCtr="0"/>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8" name="Google Shape;38;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9"/>
        <p:cNvGrpSpPr/>
        <p:nvPr/>
      </p:nvGrpSpPr>
      <p:grpSpPr>
        <a:xfrm>
          <a:off x="0" y="0"/>
          <a:ext cx="0" cy="0"/>
          <a:chOff x="0" y="0"/>
          <a:chExt cx="0" cy="0"/>
        </a:xfrm>
      </p:grpSpPr>
      <p:sp>
        <p:nvSpPr>
          <p:cNvPr id="40" name="Google Shape;40;p8"/>
          <p:cNvSpPr txBox="1">
            <a:spLocks noGrp="1"/>
          </p:cNvSpPr>
          <p:nvPr>
            <p:ph type="title"/>
          </p:nvPr>
        </p:nvSpPr>
        <p:spPr>
          <a:xfrm>
            <a:off x="490250" y="526350"/>
            <a:ext cx="5618700" cy="4090800"/>
          </a:xfrm>
          <a:prstGeom prst="rect">
            <a:avLst/>
          </a:prstGeom>
        </p:spPr>
        <p:txBody>
          <a:bodyPr spcFirstLastPara="1" wrap="square" lIns="91425" tIns="91425" rIns="91425" bIns="91425" anchor="ctr" anchorCtr="0"/>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41" name="Google Shape;41;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2"/>
        <p:cNvGrpSpPr/>
        <p:nvPr/>
      </p:nvGrpSpPr>
      <p:grpSpPr>
        <a:xfrm>
          <a:off x="0" y="0"/>
          <a:ext cx="0" cy="0"/>
          <a:chOff x="0" y="0"/>
          <a:chExt cx="0" cy="0"/>
        </a:xfrm>
      </p:grpSpPr>
      <p:sp>
        <p:nvSpPr>
          <p:cNvPr id="43" name="Google Shape;43;p9"/>
          <p:cNvSpPr/>
          <p:nvPr/>
        </p:nvSpPr>
        <p:spPr>
          <a:xfrm>
            <a:off x="4572000" y="-75"/>
            <a:ext cx="45720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4" name="Google Shape;44;p9"/>
          <p:cNvCxnSpPr/>
          <p:nvPr/>
        </p:nvCxnSpPr>
        <p:spPr>
          <a:xfrm>
            <a:off x="5029675" y="4495503"/>
            <a:ext cx="540900" cy="0"/>
          </a:xfrm>
          <a:prstGeom prst="straightConnector1">
            <a:avLst/>
          </a:prstGeom>
          <a:noFill/>
          <a:ln w="38100" cap="flat" cmpd="sng">
            <a:solidFill>
              <a:schemeClr val="accent5"/>
            </a:solidFill>
            <a:prstDash val="solid"/>
            <a:round/>
            <a:headEnd type="none" w="sm" len="sm"/>
            <a:tailEnd type="none" w="sm" len="sm"/>
          </a:ln>
        </p:spPr>
      </p:cxnSp>
      <p:sp>
        <p:nvSpPr>
          <p:cNvPr id="45" name="Google Shape;45;p9"/>
          <p:cNvSpPr txBox="1">
            <a:spLocks noGrp="1"/>
          </p:cNvSpPr>
          <p:nvPr>
            <p:ph type="title"/>
          </p:nvPr>
        </p:nvSpPr>
        <p:spPr>
          <a:xfrm>
            <a:off x="265500" y="1209075"/>
            <a:ext cx="4045200" cy="1506300"/>
          </a:xfrm>
          <a:prstGeom prst="rect">
            <a:avLst/>
          </a:prstGeom>
        </p:spPr>
        <p:txBody>
          <a:bodyPr spcFirstLastPara="1" wrap="square" lIns="91425" tIns="91425" rIns="91425" bIns="91425" anchor="b" anchorCtr="0"/>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a:endParaRPr/>
          </a:p>
        </p:txBody>
      </p:sp>
      <p:sp>
        <p:nvSpPr>
          <p:cNvPr id="46" name="Google Shape;46;p9"/>
          <p:cNvSpPr txBox="1">
            <a:spLocks noGrp="1"/>
          </p:cNvSpPr>
          <p:nvPr>
            <p:ph type="subTitle" idx="1"/>
          </p:nvPr>
        </p:nvSpPr>
        <p:spPr>
          <a:xfrm>
            <a:off x="265500" y="2769001"/>
            <a:ext cx="4045200" cy="13455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Clr>
                <a:schemeClr val="accent5"/>
              </a:buClr>
              <a:buSzPts val="2100"/>
              <a:buNone/>
              <a:defRPr sz="2100">
                <a:solidFill>
                  <a:schemeClr val="accent5"/>
                </a:solidFill>
              </a:defRPr>
            </a:lvl1pPr>
            <a:lvl2pPr lvl="1" algn="ctr">
              <a:lnSpc>
                <a:spcPct val="100000"/>
              </a:lnSpc>
              <a:spcBef>
                <a:spcPts val="0"/>
              </a:spcBef>
              <a:spcAft>
                <a:spcPts val="0"/>
              </a:spcAft>
              <a:buClr>
                <a:schemeClr val="accent5"/>
              </a:buClr>
              <a:buSzPts val="2100"/>
              <a:buNone/>
              <a:defRPr sz="2100">
                <a:solidFill>
                  <a:schemeClr val="accent5"/>
                </a:solidFill>
              </a:defRPr>
            </a:lvl2pPr>
            <a:lvl3pPr lvl="2" algn="ctr">
              <a:lnSpc>
                <a:spcPct val="100000"/>
              </a:lnSpc>
              <a:spcBef>
                <a:spcPts val="0"/>
              </a:spcBef>
              <a:spcAft>
                <a:spcPts val="0"/>
              </a:spcAft>
              <a:buClr>
                <a:schemeClr val="accent5"/>
              </a:buClr>
              <a:buSzPts val="2100"/>
              <a:buNone/>
              <a:defRPr sz="2100">
                <a:solidFill>
                  <a:schemeClr val="accent5"/>
                </a:solidFill>
              </a:defRPr>
            </a:lvl3pPr>
            <a:lvl4pPr lvl="3" algn="ctr">
              <a:lnSpc>
                <a:spcPct val="100000"/>
              </a:lnSpc>
              <a:spcBef>
                <a:spcPts val="0"/>
              </a:spcBef>
              <a:spcAft>
                <a:spcPts val="0"/>
              </a:spcAft>
              <a:buClr>
                <a:schemeClr val="accent5"/>
              </a:buClr>
              <a:buSzPts val="2100"/>
              <a:buNone/>
              <a:defRPr sz="2100">
                <a:solidFill>
                  <a:schemeClr val="accent5"/>
                </a:solidFill>
              </a:defRPr>
            </a:lvl4pPr>
            <a:lvl5pPr lvl="4" algn="ctr">
              <a:lnSpc>
                <a:spcPct val="100000"/>
              </a:lnSpc>
              <a:spcBef>
                <a:spcPts val="0"/>
              </a:spcBef>
              <a:spcAft>
                <a:spcPts val="0"/>
              </a:spcAft>
              <a:buClr>
                <a:schemeClr val="accent5"/>
              </a:buClr>
              <a:buSzPts val="2100"/>
              <a:buNone/>
              <a:defRPr sz="2100">
                <a:solidFill>
                  <a:schemeClr val="accent5"/>
                </a:solidFill>
              </a:defRPr>
            </a:lvl5pPr>
            <a:lvl6pPr lvl="5" algn="ctr">
              <a:lnSpc>
                <a:spcPct val="100000"/>
              </a:lnSpc>
              <a:spcBef>
                <a:spcPts val="0"/>
              </a:spcBef>
              <a:spcAft>
                <a:spcPts val="0"/>
              </a:spcAft>
              <a:buClr>
                <a:schemeClr val="accent5"/>
              </a:buClr>
              <a:buSzPts val="2100"/>
              <a:buNone/>
              <a:defRPr sz="2100">
                <a:solidFill>
                  <a:schemeClr val="accent5"/>
                </a:solidFill>
              </a:defRPr>
            </a:lvl6pPr>
            <a:lvl7pPr lvl="6" algn="ctr">
              <a:lnSpc>
                <a:spcPct val="100000"/>
              </a:lnSpc>
              <a:spcBef>
                <a:spcPts val="0"/>
              </a:spcBef>
              <a:spcAft>
                <a:spcPts val="0"/>
              </a:spcAft>
              <a:buClr>
                <a:schemeClr val="accent5"/>
              </a:buClr>
              <a:buSzPts val="2100"/>
              <a:buNone/>
              <a:defRPr sz="2100">
                <a:solidFill>
                  <a:schemeClr val="accent5"/>
                </a:solidFill>
              </a:defRPr>
            </a:lvl7pPr>
            <a:lvl8pPr lvl="7" algn="ctr">
              <a:lnSpc>
                <a:spcPct val="100000"/>
              </a:lnSpc>
              <a:spcBef>
                <a:spcPts val="0"/>
              </a:spcBef>
              <a:spcAft>
                <a:spcPts val="0"/>
              </a:spcAft>
              <a:buClr>
                <a:schemeClr val="accent5"/>
              </a:buClr>
              <a:buSzPts val="2100"/>
              <a:buNone/>
              <a:defRPr sz="2100">
                <a:solidFill>
                  <a:schemeClr val="accent5"/>
                </a:solidFill>
              </a:defRPr>
            </a:lvl8pPr>
            <a:lvl9pPr lvl="8" algn="ctr">
              <a:lnSpc>
                <a:spcPct val="100000"/>
              </a:lnSpc>
              <a:spcBef>
                <a:spcPts val="0"/>
              </a:spcBef>
              <a:spcAft>
                <a:spcPts val="0"/>
              </a:spcAft>
              <a:buClr>
                <a:schemeClr val="accent5"/>
              </a:buClr>
              <a:buSzPts val="2100"/>
              <a:buNone/>
              <a:defRPr sz="2100">
                <a:solidFill>
                  <a:schemeClr val="accent5"/>
                </a:solidFill>
              </a:defRPr>
            </a:lvl9pPr>
          </a:lstStyle>
          <a:p>
            <a:endParaRPr/>
          </a:p>
        </p:txBody>
      </p:sp>
      <p:sp>
        <p:nvSpPr>
          <p:cNvPr id="47" name="Google Shape;47;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8" name="Google Shape;48;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9"/>
        <p:cNvGrpSpPr/>
        <p:nvPr/>
      </p:nvGrpSpPr>
      <p:grpSpPr>
        <a:xfrm>
          <a:off x="0" y="0"/>
          <a:ext cx="0" cy="0"/>
          <a:chOff x="0" y="0"/>
          <a:chExt cx="0" cy="0"/>
        </a:xfrm>
      </p:grpSpPr>
      <p:sp>
        <p:nvSpPr>
          <p:cNvPr id="50" name="Google Shape;50;p10"/>
          <p:cNvSpPr txBox="1">
            <a:spLocks noGrp="1"/>
          </p:cNvSpPr>
          <p:nvPr>
            <p:ph type="body" idx="1"/>
          </p:nvPr>
        </p:nvSpPr>
        <p:spPr>
          <a:xfrm>
            <a:off x="319500" y="4233725"/>
            <a:ext cx="5998800" cy="598800"/>
          </a:xfrm>
          <a:prstGeom prst="rect">
            <a:avLst/>
          </a:prstGeom>
        </p:spPr>
        <p:txBody>
          <a:bodyPr spcFirstLastPara="1" wrap="square" lIns="91425" tIns="91425" rIns="91425" bIns="91425" anchor="ctr" anchorCtr="0"/>
          <a:lstStyle>
            <a:lvl1pPr marL="457200" lvl="0" indent="-228600">
              <a:lnSpc>
                <a:spcPct val="100000"/>
              </a:lnSpc>
              <a:spcBef>
                <a:spcPts val="0"/>
              </a:spcBef>
              <a:spcAft>
                <a:spcPts val="0"/>
              </a:spcAft>
              <a:buSzPts val="1800"/>
              <a:buFont typeface="Roboto Slab"/>
              <a:buNone/>
              <a:defRPr>
                <a:latin typeface="Roboto Slab"/>
                <a:ea typeface="Roboto Slab"/>
                <a:cs typeface="Roboto Slab"/>
                <a:sym typeface="Roboto Slab"/>
              </a:defRPr>
            </a:lvl1pPr>
          </a:lstStyle>
          <a:p>
            <a:endParaRPr/>
          </a:p>
        </p:txBody>
      </p:sp>
      <p:sp>
        <p:nvSpPr>
          <p:cNvPr id="51" name="Google Shape;51;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rina">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87900" y="458025"/>
            <a:ext cx="8368200" cy="686100"/>
          </a:xfrm>
          <a:prstGeom prst="rect">
            <a:avLst/>
          </a:prstGeom>
          <a:noFill/>
          <a:ln>
            <a:noFill/>
          </a:ln>
        </p:spPr>
        <p:txBody>
          <a:bodyPr spcFirstLastPara="1" wrap="square" lIns="91425" tIns="91425" rIns="91425" bIns="91425" anchor="b" anchorCtr="0"/>
          <a:lstStyle>
            <a:lvl1pPr lvl="0">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1pPr>
            <a:lvl2pPr lvl="1">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2pPr>
            <a:lvl3pPr lvl="2">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3pPr>
            <a:lvl4pPr lvl="3">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4pPr>
            <a:lvl5pPr lvl="4">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5pPr>
            <a:lvl6pPr lvl="5">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6pPr>
            <a:lvl7pPr lvl="6">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7pPr>
            <a:lvl8pPr lvl="7">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8pPr>
            <a:lvl9pPr lvl="8">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9pPr>
          </a:lstStyle>
          <a:p>
            <a:endParaRPr/>
          </a:p>
        </p:txBody>
      </p:sp>
      <p:sp>
        <p:nvSpPr>
          <p:cNvPr id="7" name="Google Shape;7;p1"/>
          <p:cNvSpPr txBox="1">
            <a:spLocks noGrp="1"/>
          </p:cNvSpPr>
          <p:nvPr>
            <p:ph type="body" idx="1"/>
          </p:nvPr>
        </p:nvSpPr>
        <p:spPr>
          <a:xfrm>
            <a:off x="387900" y="1489824"/>
            <a:ext cx="8368200" cy="3078900"/>
          </a:xfrm>
          <a:prstGeom prst="rect">
            <a:avLst/>
          </a:prstGeom>
          <a:noFill/>
          <a:ln>
            <a:noFill/>
          </a:ln>
        </p:spPr>
        <p:txBody>
          <a:bodyPr spcFirstLastPara="1" wrap="square" lIns="91425" tIns="91425" rIns="91425" bIns="91425" anchor="t" anchorCtr="0"/>
          <a:lstStyle>
            <a:lvl1pPr marL="457200" lvl="0" indent="-342900">
              <a:lnSpc>
                <a:spcPct val="115000"/>
              </a:lnSpc>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1pPr>
            <a:lvl2pPr marL="914400" lvl="1"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lnSpc>
                <a:spcPct val="115000"/>
              </a:lnSpc>
              <a:spcBef>
                <a:spcPts val="1600"/>
              </a:spcBef>
              <a:spcAft>
                <a:spcPts val="160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1"/>
                </a:solidFill>
                <a:latin typeface="Roboto"/>
                <a:ea typeface="Roboto"/>
                <a:cs typeface="Roboto"/>
                <a:sym typeface="Roboto"/>
              </a:defRPr>
            </a:lvl1pPr>
            <a:lvl2pPr lvl="1" algn="r">
              <a:buNone/>
              <a:defRPr sz="1000">
                <a:solidFill>
                  <a:schemeClr val="dk1"/>
                </a:solidFill>
                <a:latin typeface="Roboto"/>
                <a:ea typeface="Roboto"/>
                <a:cs typeface="Roboto"/>
                <a:sym typeface="Roboto"/>
              </a:defRPr>
            </a:lvl2pPr>
            <a:lvl3pPr lvl="2" algn="r">
              <a:buNone/>
              <a:defRPr sz="1000">
                <a:solidFill>
                  <a:schemeClr val="dk1"/>
                </a:solidFill>
                <a:latin typeface="Roboto"/>
                <a:ea typeface="Roboto"/>
                <a:cs typeface="Roboto"/>
                <a:sym typeface="Roboto"/>
              </a:defRPr>
            </a:lvl3pPr>
            <a:lvl4pPr lvl="3" algn="r">
              <a:buNone/>
              <a:defRPr sz="1000">
                <a:solidFill>
                  <a:schemeClr val="dk1"/>
                </a:solidFill>
                <a:latin typeface="Roboto"/>
                <a:ea typeface="Roboto"/>
                <a:cs typeface="Roboto"/>
                <a:sym typeface="Roboto"/>
              </a:defRPr>
            </a:lvl4pPr>
            <a:lvl5pPr lvl="4" algn="r">
              <a:buNone/>
              <a:defRPr sz="1000">
                <a:solidFill>
                  <a:schemeClr val="dk1"/>
                </a:solidFill>
                <a:latin typeface="Roboto"/>
                <a:ea typeface="Roboto"/>
                <a:cs typeface="Roboto"/>
                <a:sym typeface="Roboto"/>
              </a:defRPr>
            </a:lvl5pPr>
            <a:lvl6pPr lvl="5" algn="r">
              <a:buNone/>
              <a:defRPr sz="1000">
                <a:solidFill>
                  <a:schemeClr val="dk1"/>
                </a:solidFill>
                <a:latin typeface="Roboto"/>
                <a:ea typeface="Roboto"/>
                <a:cs typeface="Roboto"/>
                <a:sym typeface="Roboto"/>
              </a:defRPr>
            </a:lvl6pPr>
            <a:lvl7pPr lvl="6" algn="r">
              <a:buNone/>
              <a:defRPr sz="1000">
                <a:solidFill>
                  <a:schemeClr val="dk1"/>
                </a:solidFill>
                <a:latin typeface="Roboto"/>
                <a:ea typeface="Roboto"/>
                <a:cs typeface="Roboto"/>
                <a:sym typeface="Roboto"/>
              </a:defRPr>
            </a:lvl7pPr>
            <a:lvl8pPr lvl="7" algn="r">
              <a:buNone/>
              <a:defRPr sz="1000">
                <a:solidFill>
                  <a:schemeClr val="dk1"/>
                </a:solidFill>
                <a:latin typeface="Roboto"/>
                <a:ea typeface="Roboto"/>
                <a:cs typeface="Roboto"/>
                <a:sym typeface="Roboto"/>
              </a:defRPr>
            </a:lvl8pPr>
            <a:lvl9pPr lvl="8" algn="r">
              <a:buNone/>
              <a:defRPr sz="1000">
                <a:solidFill>
                  <a:schemeClr val="dk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3"/>
          <p:cNvSpPr txBox="1">
            <a:spLocks noGrp="1"/>
          </p:cNvSpPr>
          <p:nvPr>
            <p:ph type="ctrTitle"/>
          </p:nvPr>
        </p:nvSpPr>
        <p:spPr>
          <a:xfrm>
            <a:off x="1680302" y="1188925"/>
            <a:ext cx="5783400" cy="1457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Framework for </a:t>
            </a:r>
            <a:endParaRPr/>
          </a:p>
          <a:p>
            <a:pPr marL="0" lvl="0" indent="0" algn="ctr" rtl="0">
              <a:spcBef>
                <a:spcPts val="0"/>
              </a:spcBef>
              <a:spcAft>
                <a:spcPts val="0"/>
              </a:spcAft>
              <a:buNone/>
            </a:pPr>
            <a:r>
              <a:rPr lang="en"/>
              <a:t>Professional Learning</a:t>
            </a:r>
            <a:endParaRPr/>
          </a:p>
        </p:txBody>
      </p:sp>
      <p:sp>
        <p:nvSpPr>
          <p:cNvPr id="64" name="Google Shape;64;p13"/>
          <p:cNvSpPr txBox="1">
            <a:spLocks noGrp="1"/>
          </p:cNvSpPr>
          <p:nvPr>
            <p:ph type="subTitle" idx="1"/>
          </p:nvPr>
        </p:nvSpPr>
        <p:spPr>
          <a:xfrm>
            <a:off x="311700" y="2834125"/>
            <a:ext cx="8520600" cy="922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School Board Presentation</a:t>
            </a:r>
            <a:endParaRPr/>
          </a:p>
          <a:p>
            <a:pPr marL="0" lvl="0" indent="0" algn="ctr" rtl="0">
              <a:spcBef>
                <a:spcPts val="0"/>
              </a:spcBef>
              <a:spcAft>
                <a:spcPts val="0"/>
              </a:spcAft>
              <a:buNone/>
            </a:pPr>
            <a:r>
              <a:rPr lang="en"/>
              <a:t>December 6, 2018</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22"/>
          <p:cNvSpPr/>
          <p:nvPr/>
        </p:nvSpPr>
        <p:spPr>
          <a:xfrm>
            <a:off x="4287941" y="619409"/>
            <a:ext cx="3879300" cy="3879300"/>
          </a:xfrm>
          <a:prstGeom prst="ellipse">
            <a:avLst/>
          </a:prstGeom>
          <a:solidFill>
            <a:srgbClr val="83E3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0" name="Google Shape;250;p22"/>
          <p:cNvGrpSpPr/>
          <p:nvPr/>
        </p:nvGrpSpPr>
        <p:grpSpPr>
          <a:xfrm>
            <a:off x="5144560" y="410538"/>
            <a:ext cx="2166000" cy="2166000"/>
            <a:chOff x="3614360" y="410488"/>
            <a:chExt cx="2166000" cy="2166000"/>
          </a:xfrm>
        </p:grpSpPr>
        <p:sp>
          <p:nvSpPr>
            <p:cNvPr id="251" name="Google Shape;251;p22"/>
            <p:cNvSpPr/>
            <p:nvPr/>
          </p:nvSpPr>
          <p:spPr>
            <a:xfrm>
              <a:off x="3614360" y="410488"/>
              <a:ext cx="2166000" cy="2166000"/>
            </a:xfrm>
            <a:prstGeom prst="ellipse">
              <a:avLst/>
            </a:prstGeom>
            <a:solidFill>
              <a:srgbClr val="1D7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22"/>
            <p:cNvSpPr txBox="1"/>
            <p:nvPr/>
          </p:nvSpPr>
          <p:spPr>
            <a:xfrm>
              <a:off x="3961563" y="924350"/>
              <a:ext cx="1496100" cy="702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rgbClr val="FFFFFF"/>
                  </a:solidFill>
                  <a:latin typeface="Roboto"/>
                  <a:ea typeface="Roboto"/>
                  <a:cs typeface="Roboto"/>
                  <a:sym typeface="Roboto"/>
                </a:rPr>
                <a:t>Vestibulum congue </a:t>
              </a:r>
              <a:endParaRPr sz="1000">
                <a:solidFill>
                  <a:srgbClr val="FFFFFF"/>
                </a:solidFill>
                <a:latin typeface="Roboto"/>
                <a:ea typeface="Roboto"/>
                <a:cs typeface="Roboto"/>
                <a:sym typeface="Roboto"/>
              </a:endParaRPr>
            </a:p>
          </p:txBody>
        </p:sp>
      </p:grpSp>
      <p:grpSp>
        <p:nvGrpSpPr>
          <p:cNvPr id="253" name="Google Shape;253;p22"/>
          <p:cNvGrpSpPr/>
          <p:nvPr/>
        </p:nvGrpSpPr>
        <p:grpSpPr>
          <a:xfrm>
            <a:off x="4049666" y="1493958"/>
            <a:ext cx="2166000" cy="2166000"/>
            <a:chOff x="2519466" y="1493908"/>
            <a:chExt cx="2166000" cy="2166000"/>
          </a:xfrm>
        </p:grpSpPr>
        <p:sp>
          <p:nvSpPr>
            <p:cNvPr id="254" name="Google Shape;254;p22"/>
            <p:cNvSpPr/>
            <p:nvPr/>
          </p:nvSpPr>
          <p:spPr>
            <a:xfrm>
              <a:off x="2519466" y="1493908"/>
              <a:ext cx="2166000" cy="2166000"/>
            </a:xfrm>
            <a:prstGeom prst="ellipse">
              <a:avLst/>
            </a:prstGeom>
            <a:solidFill>
              <a:srgbClr val="1B78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22"/>
            <p:cNvSpPr txBox="1"/>
            <p:nvPr/>
          </p:nvSpPr>
          <p:spPr>
            <a:xfrm>
              <a:off x="2601163" y="2232100"/>
              <a:ext cx="1496100" cy="702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rgbClr val="FFFFFF"/>
                  </a:solidFill>
                  <a:latin typeface="Roboto"/>
                  <a:ea typeface="Roboto"/>
                  <a:cs typeface="Roboto"/>
                  <a:sym typeface="Roboto"/>
                </a:rPr>
                <a:t>Vestibulum congue </a:t>
              </a:r>
              <a:endParaRPr sz="1000">
                <a:solidFill>
                  <a:srgbClr val="FFFFFF"/>
                </a:solidFill>
                <a:latin typeface="Roboto"/>
                <a:ea typeface="Roboto"/>
                <a:cs typeface="Roboto"/>
                <a:sym typeface="Roboto"/>
              </a:endParaRPr>
            </a:p>
          </p:txBody>
        </p:sp>
      </p:grpSp>
      <p:grpSp>
        <p:nvGrpSpPr>
          <p:cNvPr id="256" name="Google Shape;256;p22"/>
          <p:cNvGrpSpPr/>
          <p:nvPr/>
        </p:nvGrpSpPr>
        <p:grpSpPr>
          <a:xfrm>
            <a:off x="5144556" y="2566958"/>
            <a:ext cx="2166000" cy="2166000"/>
            <a:chOff x="3614356" y="2566908"/>
            <a:chExt cx="2166000" cy="2166000"/>
          </a:xfrm>
        </p:grpSpPr>
        <p:sp>
          <p:nvSpPr>
            <p:cNvPr id="257" name="Google Shape;257;p22"/>
            <p:cNvSpPr/>
            <p:nvPr/>
          </p:nvSpPr>
          <p:spPr>
            <a:xfrm>
              <a:off x="3614356" y="2566908"/>
              <a:ext cx="2166000" cy="2166000"/>
            </a:xfrm>
            <a:prstGeom prst="ellipse">
              <a:avLst/>
            </a:prstGeom>
            <a:solidFill>
              <a:srgbClr val="155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22"/>
            <p:cNvSpPr txBox="1"/>
            <p:nvPr/>
          </p:nvSpPr>
          <p:spPr>
            <a:xfrm>
              <a:off x="3961563" y="3539875"/>
              <a:ext cx="1496100" cy="702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rgbClr val="FFFFFF"/>
                  </a:solidFill>
                  <a:latin typeface="Roboto"/>
                  <a:ea typeface="Roboto"/>
                  <a:cs typeface="Roboto"/>
                  <a:sym typeface="Roboto"/>
                </a:rPr>
                <a:t>Vestibulum congue </a:t>
              </a:r>
              <a:endParaRPr sz="1000">
                <a:solidFill>
                  <a:srgbClr val="FFFFFF"/>
                </a:solidFill>
                <a:latin typeface="Roboto"/>
                <a:ea typeface="Roboto"/>
                <a:cs typeface="Roboto"/>
                <a:sym typeface="Roboto"/>
              </a:endParaRPr>
            </a:p>
          </p:txBody>
        </p:sp>
      </p:grpSp>
      <p:grpSp>
        <p:nvGrpSpPr>
          <p:cNvPr id="259" name="Google Shape;259;p22"/>
          <p:cNvGrpSpPr/>
          <p:nvPr/>
        </p:nvGrpSpPr>
        <p:grpSpPr>
          <a:xfrm>
            <a:off x="6232094" y="1493924"/>
            <a:ext cx="2166000" cy="2166000"/>
            <a:chOff x="4701894" y="1493874"/>
            <a:chExt cx="2166000" cy="2166000"/>
          </a:xfrm>
        </p:grpSpPr>
        <p:sp>
          <p:nvSpPr>
            <p:cNvPr id="260" name="Google Shape;260;p22"/>
            <p:cNvSpPr/>
            <p:nvPr/>
          </p:nvSpPr>
          <p:spPr>
            <a:xfrm>
              <a:off x="4701894" y="1493874"/>
              <a:ext cx="2166000" cy="2166000"/>
            </a:xfrm>
            <a:prstGeom prst="ellipse">
              <a:avLst/>
            </a:prstGeom>
            <a:solidFill>
              <a:srgbClr val="1F88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22"/>
            <p:cNvSpPr txBox="1"/>
            <p:nvPr/>
          </p:nvSpPr>
          <p:spPr>
            <a:xfrm>
              <a:off x="5295688" y="2220300"/>
              <a:ext cx="1496100" cy="702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rgbClr val="FFFFFF"/>
                  </a:solidFill>
                  <a:latin typeface="Roboto"/>
                  <a:ea typeface="Roboto"/>
                  <a:cs typeface="Roboto"/>
                  <a:sym typeface="Roboto"/>
                </a:rPr>
                <a:t>Vestibulum congue </a:t>
              </a:r>
              <a:endParaRPr sz="1000">
                <a:solidFill>
                  <a:srgbClr val="FFFFFF"/>
                </a:solidFill>
                <a:latin typeface="Roboto"/>
                <a:ea typeface="Roboto"/>
                <a:cs typeface="Roboto"/>
                <a:sym typeface="Roboto"/>
              </a:endParaRPr>
            </a:p>
          </p:txBody>
        </p:sp>
      </p:grpSp>
      <p:sp>
        <p:nvSpPr>
          <p:cNvPr id="262" name="Google Shape;262;p22"/>
          <p:cNvSpPr/>
          <p:nvPr/>
        </p:nvSpPr>
        <p:spPr>
          <a:xfrm>
            <a:off x="5614880" y="1946291"/>
            <a:ext cx="1225800" cy="1225800"/>
          </a:xfrm>
          <a:prstGeom prst="ellipse">
            <a:avLst/>
          </a:prstGeom>
          <a:solidFill>
            <a:srgbClr val="83E3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22"/>
          <p:cNvSpPr/>
          <p:nvPr/>
        </p:nvSpPr>
        <p:spPr>
          <a:xfrm>
            <a:off x="4287941" y="619409"/>
            <a:ext cx="3879300" cy="3879300"/>
          </a:xfrm>
          <a:prstGeom prst="ellipse">
            <a:avLst/>
          </a:pr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22"/>
          <p:cNvSpPr/>
          <p:nvPr/>
        </p:nvSpPr>
        <p:spPr>
          <a:xfrm>
            <a:off x="5144785" y="410538"/>
            <a:ext cx="2166000" cy="2166000"/>
          </a:xfrm>
          <a:prstGeom prst="ellipse">
            <a:avLst/>
          </a:prstGeom>
          <a:solidFill>
            <a:srgbClr val="FFFFFF"/>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22"/>
          <p:cNvSpPr txBox="1"/>
          <p:nvPr/>
        </p:nvSpPr>
        <p:spPr>
          <a:xfrm>
            <a:off x="5491988" y="924400"/>
            <a:ext cx="1496100" cy="7029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a:latin typeface="Roboto"/>
                <a:ea typeface="Roboto"/>
                <a:cs typeface="Roboto"/>
                <a:sym typeface="Roboto"/>
              </a:rPr>
              <a:t>Personal Choice </a:t>
            </a:r>
            <a:endParaRPr b="1">
              <a:latin typeface="Roboto"/>
              <a:ea typeface="Roboto"/>
              <a:cs typeface="Roboto"/>
              <a:sym typeface="Roboto"/>
            </a:endParaRPr>
          </a:p>
          <a:p>
            <a:pPr marL="0" lvl="0" indent="0" algn="ctr" rtl="0">
              <a:spcBef>
                <a:spcPts val="0"/>
              </a:spcBef>
              <a:spcAft>
                <a:spcPts val="0"/>
              </a:spcAft>
              <a:buNone/>
            </a:pPr>
            <a:r>
              <a:rPr lang="en" b="1">
                <a:latin typeface="Roboto"/>
                <a:ea typeface="Roboto"/>
                <a:cs typeface="Roboto"/>
                <a:sym typeface="Roboto"/>
              </a:rPr>
              <a:t>and Interest Based</a:t>
            </a:r>
            <a:endParaRPr b="1">
              <a:latin typeface="Roboto"/>
              <a:ea typeface="Roboto"/>
              <a:cs typeface="Roboto"/>
              <a:sym typeface="Roboto"/>
            </a:endParaRPr>
          </a:p>
        </p:txBody>
      </p:sp>
      <p:sp>
        <p:nvSpPr>
          <p:cNvPr id="266" name="Google Shape;266;p22"/>
          <p:cNvSpPr/>
          <p:nvPr/>
        </p:nvSpPr>
        <p:spPr>
          <a:xfrm>
            <a:off x="4049666" y="1493958"/>
            <a:ext cx="2166000" cy="2166000"/>
          </a:xfrm>
          <a:prstGeom prst="ellipse">
            <a:avLst/>
          </a:prstGeom>
          <a:solidFill>
            <a:srgbClr val="FFFFFF"/>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22"/>
          <p:cNvSpPr txBox="1"/>
          <p:nvPr/>
        </p:nvSpPr>
        <p:spPr>
          <a:xfrm>
            <a:off x="4131363" y="2155950"/>
            <a:ext cx="1496100" cy="7029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a:latin typeface="Roboto"/>
                <a:ea typeface="Roboto"/>
                <a:cs typeface="Roboto"/>
                <a:sym typeface="Roboto"/>
              </a:rPr>
              <a:t>Strategic Priorities Based </a:t>
            </a:r>
            <a:endParaRPr b="1">
              <a:latin typeface="Roboto"/>
              <a:ea typeface="Roboto"/>
              <a:cs typeface="Roboto"/>
              <a:sym typeface="Roboto"/>
            </a:endParaRPr>
          </a:p>
        </p:txBody>
      </p:sp>
      <p:grpSp>
        <p:nvGrpSpPr>
          <p:cNvPr id="268" name="Google Shape;268;p22"/>
          <p:cNvGrpSpPr/>
          <p:nvPr/>
        </p:nvGrpSpPr>
        <p:grpSpPr>
          <a:xfrm>
            <a:off x="5144556" y="2566958"/>
            <a:ext cx="2166000" cy="2166000"/>
            <a:chOff x="3614356" y="2566908"/>
            <a:chExt cx="2166000" cy="2166000"/>
          </a:xfrm>
        </p:grpSpPr>
        <p:sp>
          <p:nvSpPr>
            <p:cNvPr id="269" name="Google Shape;269;p22"/>
            <p:cNvSpPr/>
            <p:nvPr/>
          </p:nvSpPr>
          <p:spPr>
            <a:xfrm>
              <a:off x="3614356" y="2566908"/>
              <a:ext cx="2166000" cy="2166000"/>
            </a:xfrm>
            <a:prstGeom prst="ellipse">
              <a:avLst/>
            </a:prstGeom>
            <a:solidFill>
              <a:srgbClr val="76A5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22"/>
            <p:cNvSpPr txBox="1"/>
            <p:nvPr/>
          </p:nvSpPr>
          <p:spPr>
            <a:xfrm>
              <a:off x="3949513" y="3389700"/>
              <a:ext cx="1496100" cy="702900"/>
            </a:xfrm>
            <a:prstGeom prst="rect">
              <a:avLst/>
            </a:prstGeom>
            <a:solidFill>
              <a:srgbClr val="76A5A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a:latin typeface="Roboto"/>
                  <a:ea typeface="Roboto"/>
                  <a:cs typeface="Roboto"/>
                  <a:sym typeface="Roboto"/>
                </a:rPr>
                <a:t>Division Based </a:t>
              </a:r>
              <a:endParaRPr b="1">
                <a:latin typeface="Roboto"/>
                <a:ea typeface="Roboto"/>
                <a:cs typeface="Roboto"/>
                <a:sym typeface="Roboto"/>
              </a:endParaRPr>
            </a:p>
          </p:txBody>
        </p:sp>
      </p:grpSp>
      <p:grpSp>
        <p:nvGrpSpPr>
          <p:cNvPr id="271" name="Google Shape;271;p22"/>
          <p:cNvGrpSpPr/>
          <p:nvPr/>
        </p:nvGrpSpPr>
        <p:grpSpPr>
          <a:xfrm>
            <a:off x="6232094" y="1493924"/>
            <a:ext cx="2166000" cy="2166000"/>
            <a:chOff x="4701894" y="1493874"/>
            <a:chExt cx="2166000" cy="2166000"/>
          </a:xfrm>
        </p:grpSpPr>
        <p:sp>
          <p:nvSpPr>
            <p:cNvPr id="272" name="Google Shape;272;p22"/>
            <p:cNvSpPr/>
            <p:nvPr/>
          </p:nvSpPr>
          <p:spPr>
            <a:xfrm>
              <a:off x="4701894" y="1493874"/>
              <a:ext cx="2166000" cy="2166000"/>
            </a:xfrm>
            <a:prstGeom prst="ellipse">
              <a:avLst/>
            </a:prstGeom>
            <a:solidFill>
              <a:srgbClr val="FFFFFF"/>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22"/>
            <p:cNvSpPr txBox="1"/>
            <p:nvPr/>
          </p:nvSpPr>
          <p:spPr>
            <a:xfrm>
              <a:off x="5295688" y="2220300"/>
              <a:ext cx="1496100" cy="70290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b="1">
                  <a:latin typeface="Roboto"/>
                  <a:ea typeface="Roboto"/>
                  <a:cs typeface="Roboto"/>
                  <a:sym typeface="Roboto"/>
                </a:rPr>
                <a:t>   Site Based</a:t>
              </a:r>
              <a:endParaRPr b="1">
                <a:latin typeface="Roboto"/>
                <a:ea typeface="Roboto"/>
                <a:cs typeface="Roboto"/>
                <a:sym typeface="Roboto"/>
              </a:endParaRPr>
            </a:p>
          </p:txBody>
        </p:sp>
      </p:grpSp>
      <p:sp>
        <p:nvSpPr>
          <p:cNvPr id="274" name="Google Shape;274;p22"/>
          <p:cNvSpPr/>
          <p:nvPr/>
        </p:nvSpPr>
        <p:spPr>
          <a:xfrm>
            <a:off x="5614880" y="1946291"/>
            <a:ext cx="1225800" cy="1225800"/>
          </a:xfrm>
          <a:prstGeom prst="ellipse">
            <a:avLst/>
          </a:prstGeom>
          <a:solidFill>
            <a:schemeClr val="lt1"/>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b="1">
                <a:solidFill>
                  <a:schemeClr val="dk1"/>
                </a:solidFill>
              </a:rPr>
              <a:t>T</a:t>
            </a:r>
            <a:r>
              <a:rPr lang="en" sz="1200" b="1">
                <a:solidFill>
                  <a:schemeClr val="dk1"/>
                </a:solidFill>
              </a:rPr>
              <a:t>eacher Growth for Student Learning</a:t>
            </a:r>
            <a:endParaRPr sz="1200" b="1">
              <a:solidFill>
                <a:schemeClr val="dk1"/>
              </a:solidFill>
            </a:endParaRPr>
          </a:p>
        </p:txBody>
      </p:sp>
      <p:sp>
        <p:nvSpPr>
          <p:cNvPr id="275" name="Google Shape;275;p22"/>
          <p:cNvSpPr txBox="1">
            <a:spLocks noGrp="1"/>
          </p:cNvSpPr>
          <p:nvPr>
            <p:ph type="title"/>
          </p:nvPr>
        </p:nvSpPr>
        <p:spPr>
          <a:xfrm>
            <a:off x="387900" y="555600"/>
            <a:ext cx="2808000" cy="755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Division Based</a:t>
            </a:r>
            <a:endParaRPr/>
          </a:p>
        </p:txBody>
      </p:sp>
      <p:sp>
        <p:nvSpPr>
          <p:cNvPr id="276" name="Google Shape;276;p22"/>
          <p:cNvSpPr txBox="1">
            <a:spLocks noGrp="1"/>
          </p:cNvSpPr>
          <p:nvPr>
            <p:ph type="body" idx="1"/>
          </p:nvPr>
        </p:nvSpPr>
        <p:spPr>
          <a:xfrm>
            <a:off x="311700" y="1389600"/>
            <a:ext cx="3160200" cy="3432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400" i="1">
              <a:latin typeface="Lato"/>
              <a:ea typeface="Lato"/>
              <a:cs typeface="Lato"/>
              <a:sym typeface="Lato"/>
            </a:endParaRPr>
          </a:p>
          <a:p>
            <a:pPr marL="0" lvl="0" indent="0" algn="l" rtl="0">
              <a:lnSpc>
                <a:spcPct val="100000"/>
              </a:lnSpc>
              <a:spcBef>
                <a:spcPts val="1600"/>
              </a:spcBef>
              <a:spcAft>
                <a:spcPts val="0"/>
              </a:spcAft>
              <a:buClr>
                <a:schemeClr val="dk1"/>
              </a:buClr>
              <a:buSzPts val="1100"/>
              <a:buFont typeface="Arial"/>
              <a:buNone/>
            </a:pPr>
            <a:r>
              <a:rPr lang="en" sz="1400" i="1">
                <a:latin typeface="Lato"/>
                <a:ea typeface="Lato"/>
                <a:cs typeface="Lato"/>
                <a:sym typeface="Lato"/>
              </a:rPr>
              <a:t>Collective work in trusting environments provides a basis for inquiry and reflection into teachers’ practice, allowing teachers to take risks, solve problems, and attend to dilemmas in the practice. </a:t>
            </a:r>
            <a:endParaRPr sz="1400" i="1">
              <a:latin typeface="Lato"/>
              <a:ea typeface="Lato"/>
              <a:cs typeface="Lato"/>
              <a:sym typeface="Lato"/>
            </a:endParaRPr>
          </a:p>
          <a:p>
            <a:pPr marL="0" lvl="0" indent="0" algn="l" rtl="0">
              <a:lnSpc>
                <a:spcPct val="100000"/>
              </a:lnSpc>
              <a:spcBef>
                <a:spcPts val="0"/>
              </a:spcBef>
              <a:spcAft>
                <a:spcPts val="0"/>
              </a:spcAft>
              <a:buClr>
                <a:schemeClr val="dk1"/>
              </a:buClr>
              <a:buSzPts val="1100"/>
              <a:buFont typeface="Arial"/>
              <a:buNone/>
            </a:pPr>
            <a:endParaRPr sz="1400" i="1">
              <a:latin typeface="Lato"/>
              <a:ea typeface="Lato"/>
              <a:cs typeface="Lato"/>
              <a:sym typeface="Lato"/>
            </a:endParaRPr>
          </a:p>
          <a:p>
            <a:pPr marL="457200" lvl="0" indent="457200" algn="r" rtl="0">
              <a:lnSpc>
                <a:spcPct val="100000"/>
              </a:lnSpc>
              <a:spcBef>
                <a:spcPts val="0"/>
              </a:spcBef>
              <a:spcAft>
                <a:spcPts val="0"/>
              </a:spcAft>
              <a:buClr>
                <a:schemeClr val="dk1"/>
              </a:buClr>
              <a:buSzPts val="1100"/>
              <a:buFont typeface="Arial"/>
              <a:buNone/>
            </a:pPr>
            <a:r>
              <a:rPr lang="en" sz="1400" i="1">
                <a:latin typeface="Lato"/>
                <a:ea typeface="Lato"/>
                <a:cs typeface="Lato"/>
                <a:sym typeface="Lato"/>
              </a:rPr>
              <a:t>Linda Darling-Hammond</a:t>
            </a:r>
            <a:endParaRPr sz="1400" i="1">
              <a:latin typeface="Lato"/>
              <a:ea typeface="Lato"/>
              <a:cs typeface="Lato"/>
              <a:sym typeface="Lato"/>
            </a:endParaRPr>
          </a:p>
          <a:p>
            <a:pPr marL="0" lvl="0" indent="0" algn="l" rtl="0">
              <a:spcBef>
                <a:spcPts val="0"/>
              </a:spcBef>
              <a:spcAft>
                <a:spcPts val="1600"/>
              </a:spcAft>
              <a:buClr>
                <a:srgbClr val="000000"/>
              </a:buClr>
              <a:buSzPts val="1100"/>
              <a:buFont typeface="Arial"/>
              <a:buNone/>
            </a:pPr>
            <a:r>
              <a:rPr lang="en"/>
              <a:t/>
            </a:r>
            <a:br>
              <a:rPr lang="en"/>
            </a:b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23"/>
          <p:cNvSpPr/>
          <p:nvPr/>
        </p:nvSpPr>
        <p:spPr>
          <a:xfrm>
            <a:off x="4287941" y="619409"/>
            <a:ext cx="3879300" cy="3879300"/>
          </a:xfrm>
          <a:prstGeom prst="ellipse">
            <a:avLst/>
          </a:prstGeom>
          <a:solidFill>
            <a:srgbClr val="83E3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2" name="Google Shape;282;p23"/>
          <p:cNvGrpSpPr/>
          <p:nvPr/>
        </p:nvGrpSpPr>
        <p:grpSpPr>
          <a:xfrm>
            <a:off x="5144560" y="410538"/>
            <a:ext cx="2166000" cy="2166000"/>
            <a:chOff x="3614360" y="410488"/>
            <a:chExt cx="2166000" cy="2166000"/>
          </a:xfrm>
        </p:grpSpPr>
        <p:sp>
          <p:nvSpPr>
            <p:cNvPr id="283" name="Google Shape;283;p23"/>
            <p:cNvSpPr/>
            <p:nvPr/>
          </p:nvSpPr>
          <p:spPr>
            <a:xfrm>
              <a:off x="3614360" y="410488"/>
              <a:ext cx="2166000" cy="2166000"/>
            </a:xfrm>
            <a:prstGeom prst="ellipse">
              <a:avLst/>
            </a:prstGeom>
            <a:solidFill>
              <a:srgbClr val="1D7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23"/>
            <p:cNvSpPr txBox="1"/>
            <p:nvPr/>
          </p:nvSpPr>
          <p:spPr>
            <a:xfrm>
              <a:off x="3961563" y="924350"/>
              <a:ext cx="1496100" cy="702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rgbClr val="FFFFFF"/>
                  </a:solidFill>
                  <a:latin typeface="Roboto"/>
                  <a:ea typeface="Roboto"/>
                  <a:cs typeface="Roboto"/>
                  <a:sym typeface="Roboto"/>
                </a:rPr>
                <a:t>Vestibulum congue </a:t>
              </a:r>
              <a:endParaRPr sz="1000">
                <a:solidFill>
                  <a:srgbClr val="FFFFFF"/>
                </a:solidFill>
                <a:latin typeface="Roboto"/>
                <a:ea typeface="Roboto"/>
                <a:cs typeface="Roboto"/>
                <a:sym typeface="Roboto"/>
              </a:endParaRPr>
            </a:p>
          </p:txBody>
        </p:sp>
      </p:grpSp>
      <p:grpSp>
        <p:nvGrpSpPr>
          <p:cNvPr id="285" name="Google Shape;285;p23"/>
          <p:cNvGrpSpPr/>
          <p:nvPr/>
        </p:nvGrpSpPr>
        <p:grpSpPr>
          <a:xfrm>
            <a:off x="4049666" y="1493958"/>
            <a:ext cx="2166000" cy="2166000"/>
            <a:chOff x="2519466" y="1493908"/>
            <a:chExt cx="2166000" cy="2166000"/>
          </a:xfrm>
        </p:grpSpPr>
        <p:sp>
          <p:nvSpPr>
            <p:cNvPr id="286" name="Google Shape;286;p23"/>
            <p:cNvSpPr/>
            <p:nvPr/>
          </p:nvSpPr>
          <p:spPr>
            <a:xfrm>
              <a:off x="2519466" y="1493908"/>
              <a:ext cx="2166000" cy="2166000"/>
            </a:xfrm>
            <a:prstGeom prst="ellipse">
              <a:avLst/>
            </a:prstGeom>
            <a:solidFill>
              <a:srgbClr val="1B78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23"/>
            <p:cNvSpPr txBox="1"/>
            <p:nvPr/>
          </p:nvSpPr>
          <p:spPr>
            <a:xfrm>
              <a:off x="2601163" y="2232100"/>
              <a:ext cx="1496100" cy="702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rgbClr val="FFFFFF"/>
                  </a:solidFill>
                  <a:latin typeface="Roboto"/>
                  <a:ea typeface="Roboto"/>
                  <a:cs typeface="Roboto"/>
                  <a:sym typeface="Roboto"/>
                </a:rPr>
                <a:t>Vestibulum congue </a:t>
              </a:r>
              <a:endParaRPr sz="1000">
                <a:solidFill>
                  <a:srgbClr val="FFFFFF"/>
                </a:solidFill>
                <a:latin typeface="Roboto"/>
                <a:ea typeface="Roboto"/>
                <a:cs typeface="Roboto"/>
                <a:sym typeface="Roboto"/>
              </a:endParaRPr>
            </a:p>
          </p:txBody>
        </p:sp>
      </p:grpSp>
      <p:grpSp>
        <p:nvGrpSpPr>
          <p:cNvPr id="288" name="Google Shape;288;p23"/>
          <p:cNvGrpSpPr/>
          <p:nvPr/>
        </p:nvGrpSpPr>
        <p:grpSpPr>
          <a:xfrm>
            <a:off x="5144556" y="2566958"/>
            <a:ext cx="2166000" cy="2166000"/>
            <a:chOff x="3614356" y="2566908"/>
            <a:chExt cx="2166000" cy="2166000"/>
          </a:xfrm>
        </p:grpSpPr>
        <p:sp>
          <p:nvSpPr>
            <p:cNvPr id="289" name="Google Shape;289;p23"/>
            <p:cNvSpPr/>
            <p:nvPr/>
          </p:nvSpPr>
          <p:spPr>
            <a:xfrm>
              <a:off x="3614356" y="2566908"/>
              <a:ext cx="2166000" cy="2166000"/>
            </a:xfrm>
            <a:prstGeom prst="ellipse">
              <a:avLst/>
            </a:prstGeom>
            <a:solidFill>
              <a:srgbClr val="155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23"/>
            <p:cNvSpPr txBox="1"/>
            <p:nvPr/>
          </p:nvSpPr>
          <p:spPr>
            <a:xfrm>
              <a:off x="3961563" y="3539875"/>
              <a:ext cx="1496100" cy="702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rgbClr val="FFFFFF"/>
                  </a:solidFill>
                  <a:latin typeface="Roboto"/>
                  <a:ea typeface="Roboto"/>
                  <a:cs typeface="Roboto"/>
                  <a:sym typeface="Roboto"/>
                </a:rPr>
                <a:t>Vestibulum congue </a:t>
              </a:r>
              <a:endParaRPr sz="1000">
                <a:solidFill>
                  <a:srgbClr val="FFFFFF"/>
                </a:solidFill>
                <a:latin typeface="Roboto"/>
                <a:ea typeface="Roboto"/>
                <a:cs typeface="Roboto"/>
                <a:sym typeface="Roboto"/>
              </a:endParaRPr>
            </a:p>
          </p:txBody>
        </p:sp>
      </p:grpSp>
      <p:grpSp>
        <p:nvGrpSpPr>
          <p:cNvPr id="291" name="Google Shape;291;p23"/>
          <p:cNvGrpSpPr/>
          <p:nvPr/>
        </p:nvGrpSpPr>
        <p:grpSpPr>
          <a:xfrm>
            <a:off x="6232094" y="1493924"/>
            <a:ext cx="2166000" cy="2166000"/>
            <a:chOff x="4701894" y="1493874"/>
            <a:chExt cx="2166000" cy="2166000"/>
          </a:xfrm>
        </p:grpSpPr>
        <p:sp>
          <p:nvSpPr>
            <p:cNvPr id="292" name="Google Shape;292;p23"/>
            <p:cNvSpPr/>
            <p:nvPr/>
          </p:nvSpPr>
          <p:spPr>
            <a:xfrm>
              <a:off x="4701894" y="1493874"/>
              <a:ext cx="2166000" cy="2166000"/>
            </a:xfrm>
            <a:prstGeom prst="ellipse">
              <a:avLst/>
            </a:prstGeom>
            <a:solidFill>
              <a:srgbClr val="1F88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23"/>
            <p:cNvSpPr txBox="1"/>
            <p:nvPr/>
          </p:nvSpPr>
          <p:spPr>
            <a:xfrm>
              <a:off x="5295688" y="2220300"/>
              <a:ext cx="1496100" cy="702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rgbClr val="FFFFFF"/>
                  </a:solidFill>
                  <a:latin typeface="Roboto"/>
                  <a:ea typeface="Roboto"/>
                  <a:cs typeface="Roboto"/>
                  <a:sym typeface="Roboto"/>
                </a:rPr>
                <a:t>Vestibulum congue </a:t>
              </a:r>
              <a:endParaRPr sz="1000">
                <a:solidFill>
                  <a:srgbClr val="FFFFFF"/>
                </a:solidFill>
                <a:latin typeface="Roboto"/>
                <a:ea typeface="Roboto"/>
                <a:cs typeface="Roboto"/>
                <a:sym typeface="Roboto"/>
              </a:endParaRPr>
            </a:p>
          </p:txBody>
        </p:sp>
      </p:grpSp>
      <p:sp>
        <p:nvSpPr>
          <p:cNvPr id="294" name="Google Shape;294;p23"/>
          <p:cNvSpPr/>
          <p:nvPr/>
        </p:nvSpPr>
        <p:spPr>
          <a:xfrm>
            <a:off x="5614880" y="1946291"/>
            <a:ext cx="1225800" cy="1225800"/>
          </a:xfrm>
          <a:prstGeom prst="ellipse">
            <a:avLst/>
          </a:prstGeom>
          <a:solidFill>
            <a:srgbClr val="83E3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23"/>
          <p:cNvSpPr/>
          <p:nvPr/>
        </p:nvSpPr>
        <p:spPr>
          <a:xfrm>
            <a:off x="4287941" y="619409"/>
            <a:ext cx="3879300" cy="3879300"/>
          </a:xfrm>
          <a:prstGeom prst="ellipse">
            <a:avLst/>
          </a:pr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23"/>
          <p:cNvSpPr/>
          <p:nvPr/>
        </p:nvSpPr>
        <p:spPr>
          <a:xfrm>
            <a:off x="5144785" y="410538"/>
            <a:ext cx="2166000" cy="2166000"/>
          </a:xfrm>
          <a:prstGeom prst="ellipse">
            <a:avLst/>
          </a:prstGeom>
          <a:solidFill>
            <a:srgbClr val="FFFFFF"/>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23"/>
          <p:cNvSpPr txBox="1"/>
          <p:nvPr/>
        </p:nvSpPr>
        <p:spPr>
          <a:xfrm>
            <a:off x="5491988" y="924400"/>
            <a:ext cx="1496100" cy="7029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a:latin typeface="Roboto"/>
                <a:ea typeface="Roboto"/>
                <a:cs typeface="Roboto"/>
                <a:sym typeface="Roboto"/>
              </a:rPr>
              <a:t>Personal Choice </a:t>
            </a:r>
            <a:endParaRPr b="1">
              <a:latin typeface="Roboto"/>
              <a:ea typeface="Roboto"/>
              <a:cs typeface="Roboto"/>
              <a:sym typeface="Roboto"/>
            </a:endParaRPr>
          </a:p>
          <a:p>
            <a:pPr marL="0" lvl="0" indent="0" algn="ctr" rtl="0">
              <a:spcBef>
                <a:spcPts val="0"/>
              </a:spcBef>
              <a:spcAft>
                <a:spcPts val="0"/>
              </a:spcAft>
              <a:buNone/>
            </a:pPr>
            <a:r>
              <a:rPr lang="en" b="1">
                <a:latin typeface="Roboto"/>
                <a:ea typeface="Roboto"/>
                <a:cs typeface="Roboto"/>
                <a:sym typeface="Roboto"/>
              </a:rPr>
              <a:t>and Interest Based</a:t>
            </a:r>
            <a:endParaRPr b="1">
              <a:latin typeface="Roboto"/>
              <a:ea typeface="Roboto"/>
              <a:cs typeface="Roboto"/>
              <a:sym typeface="Roboto"/>
            </a:endParaRPr>
          </a:p>
        </p:txBody>
      </p:sp>
      <p:sp>
        <p:nvSpPr>
          <p:cNvPr id="298" name="Google Shape;298;p23"/>
          <p:cNvSpPr/>
          <p:nvPr/>
        </p:nvSpPr>
        <p:spPr>
          <a:xfrm>
            <a:off x="4049666" y="1493958"/>
            <a:ext cx="2166000" cy="2166000"/>
          </a:xfrm>
          <a:prstGeom prst="ellipse">
            <a:avLst/>
          </a:prstGeom>
          <a:solidFill>
            <a:srgbClr val="FFFFFF"/>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23"/>
          <p:cNvSpPr txBox="1"/>
          <p:nvPr/>
        </p:nvSpPr>
        <p:spPr>
          <a:xfrm>
            <a:off x="4131363" y="2155950"/>
            <a:ext cx="1496100" cy="7029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a:latin typeface="Roboto"/>
                <a:ea typeface="Roboto"/>
                <a:cs typeface="Roboto"/>
                <a:sym typeface="Roboto"/>
              </a:rPr>
              <a:t>Strategic Priorities Based </a:t>
            </a:r>
            <a:endParaRPr b="1">
              <a:latin typeface="Roboto"/>
              <a:ea typeface="Roboto"/>
              <a:cs typeface="Roboto"/>
              <a:sym typeface="Roboto"/>
            </a:endParaRPr>
          </a:p>
        </p:txBody>
      </p:sp>
      <p:grpSp>
        <p:nvGrpSpPr>
          <p:cNvPr id="300" name="Google Shape;300;p23"/>
          <p:cNvGrpSpPr/>
          <p:nvPr/>
        </p:nvGrpSpPr>
        <p:grpSpPr>
          <a:xfrm>
            <a:off x="5144556" y="2566958"/>
            <a:ext cx="2166000" cy="2166000"/>
            <a:chOff x="3614356" y="2566908"/>
            <a:chExt cx="2166000" cy="2166000"/>
          </a:xfrm>
        </p:grpSpPr>
        <p:sp>
          <p:nvSpPr>
            <p:cNvPr id="301" name="Google Shape;301;p23"/>
            <p:cNvSpPr/>
            <p:nvPr/>
          </p:nvSpPr>
          <p:spPr>
            <a:xfrm>
              <a:off x="3614356" y="2566908"/>
              <a:ext cx="2166000" cy="2166000"/>
            </a:xfrm>
            <a:prstGeom prst="ellipse">
              <a:avLst/>
            </a:prstGeom>
            <a:solidFill>
              <a:srgbClr val="76A5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23"/>
            <p:cNvSpPr txBox="1"/>
            <p:nvPr/>
          </p:nvSpPr>
          <p:spPr>
            <a:xfrm>
              <a:off x="3949513" y="3389700"/>
              <a:ext cx="1496100" cy="702900"/>
            </a:xfrm>
            <a:prstGeom prst="rect">
              <a:avLst/>
            </a:prstGeom>
            <a:solidFill>
              <a:srgbClr val="76A5A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a:latin typeface="Roboto"/>
                  <a:ea typeface="Roboto"/>
                  <a:cs typeface="Roboto"/>
                  <a:sym typeface="Roboto"/>
                </a:rPr>
                <a:t>Division Based </a:t>
              </a:r>
              <a:endParaRPr b="1">
                <a:latin typeface="Roboto"/>
                <a:ea typeface="Roboto"/>
                <a:cs typeface="Roboto"/>
                <a:sym typeface="Roboto"/>
              </a:endParaRPr>
            </a:p>
          </p:txBody>
        </p:sp>
      </p:grpSp>
      <p:grpSp>
        <p:nvGrpSpPr>
          <p:cNvPr id="303" name="Google Shape;303;p23"/>
          <p:cNvGrpSpPr/>
          <p:nvPr/>
        </p:nvGrpSpPr>
        <p:grpSpPr>
          <a:xfrm>
            <a:off x="6232094" y="1493924"/>
            <a:ext cx="2166000" cy="2166000"/>
            <a:chOff x="4701894" y="1493874"/>
            <a:chExt cx="2166000" cy="2166000"/>
          </a:xfrm>
        </p:grpSpPr>
        <p:sp>
          <p:nvSpPr>
            <p:cNvPr id="304" name="Google Shape;304;p23"/>
            <p:cNvSpPr/>
            <p:nvPr/>
          </p:nvSpPr>
          <p:spPr>
            <a:xfrm>
              <a:off x="4701894" y="1493874"/>
              <a:ext cx="2166000" cy="2166000"/>
            </a:xfrm>
            <a:prstGeom prst="ellipse">
              <a:avLst/>
            </a:prstGeom>
            <a:solidFill>
              <a:srgbClr val="FFFFFF"/>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23"/>
            <p:cNvSpPr txBox="1"/>
            <p:nvPr/>
          </p:nvSpPr>
          <p:spPr>
            <a:xfrm>
              <a:off x="5295688" y="2220300"/>
              <a:ext cx="1496100" cy="70290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b="1">
                  <a:latin typeface="Roboto"/>
                  <a:ea typeface="Roboto"/>
                  <a:cs typeface="Roboto"/>
                  <a:sym typeface="Roboto"/>
                </a:rPr>
                <a:t>   Site Based</a:t>
              </a:r>
              <a:endParaRPr b="1">
                <a:latin typeface="Roboto"/>
                <a:ea typeface="Roboto"/>
                <a:cs typeface="Roboto"/>
                <a:sym typeface="Roboto"/>
              </a:endParaRPr>
            </a:p>
          </p:txBody>
        </p:sp>
      </p:grpSp>
      <p:sp>
        <p:nvSpPr>
          <p:cNvPr id="306" name="Google Shape;306;p23"/>
          <p:cNvSpPr/>
          <p:nvPr/>
        </p:nvSpPr>
        <p:spPr>
          <a:xfrm>
            <a:off x="5614880" y="1946291"/>
            <a:ext cx="1225800" cy="1225800"/>
          </a:xfrm>
          <a:prstGeom prst="ellipse">
            <a:avLst/>
          </a:prstGeom>
          <a:solidFill>
            <a:schemeClr val="lt1"/>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b="1">
                <a:solidFill>
                  <a:schemeClr val="dk1"/>
                </a:solidFill>
              </a:rPr>
              <a:t>T</a:t>
            </a:r>
            <a:r>
              <a:rPr lang="en" sz="1200" b="1">
                <a:solidFill>
                  <a:schemeClr val="dk1"/>
                </a:solidFill>
              </a:rPr>
              <a:t>eacher Growth for Student Learning</a:t>
            </a:r>
            <a:endParaRPr sz="1200" b="1">
              <a:solidFill>
                <a:schemeClr val="dk1"/>
              </a:solidFill>
            </a:endParaRPr>
          </a:p>
        </p:txBody>
      </p:sp>
      <p:sp>
        <p:nvSpPr>
          <p:cNvPr id="307" name="Google Shape;307;p23"/>
          <p:cNvSpPr txBox="1">
            <a:spLocks noGrp="1"/>
          </p:cNvSpPr>
          <p:nvPr>
            <p:ph type="title"/>
          </p:nvPr>
        </p:nvSpPr>
        <p:spPr>
          <a:xfrm>
            <a:off x="387900" y="555600"/>
            <a:ext cx="2808000" cy="755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Division Based</a:t>
            </a:r>
            <a:endParaRPr/>
          </a:p>
        </p:txBody>
      </p:sp>
      <p:sp>
        <p:nvSpPr>
          <p:cNvPr id="308" name="Google Shape;308;p23"/>
          <p:cNvSpPr txBox="1">
            <a:spLocks noGrp="1"/>
          </p:cNvSpPr>
          <p:nvPr>
            <p:ph type="body" idx="1"/>
          </p:nvPr>
        </p:nvSpPr>
        <p:spPr>
          <a:xfrm>
            <a:off x="311700" y="1389600"/>
            <a:ext cx="3721500" cy="34323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a:t>Making Connections</a:t>
            </a:r>
            <a:endParaRPr/>
          </a:p>
          <a:p>
            <a:pPr marL="0" lvl="0" indent="457200" algn="l" rtl="0">
              <a:lnSpc>
                <a:spcPct val="100000"/>
              </a:lnSpc>
              <a:spcBef>
                <a:spcPts val="0"/>
              </a:spcBef>
              <a:spcAft>
                <a:spcPts val="0"/>
              </a:spcAft>
              <a:buClr>
                <a:schemeClr val="dk1"/>
              </a:buClr>
              <a:buSzPts val="1100"/>
              <a:buFont typeface="Arial"/>
              <a:buNone/>
            </a:pPr>
            <a:r>
              <a:rPr lang="en"/>
              <a:t>Cultural Awareness /Competency (12)</a:t>
            </a:r>
            <a:endParaRPr/>
          </a:p>
          <a:p>
            <a:pPr marL="0" lvl="0" indent="457200" algn="l" rtl="0">
              <a:lnSpc>
                <a:spcPct val="100000"/>
              </a:lnSpc>
              <a:spcBef>
                <a:spcPts val="0"/>
              </a:spcBef>
              <a:spcAft>
                <a:spcPts val="0"/>
              </a:spcAft>
              <a:buClr>
                <a:schemeClr val="dk1"/>
              </a:buClr>
              <a:buSzPts val="1100"/>
              <a:buFont typeface="Arial"/>
              <a:buNone/>
            </a:pPr>
            <a:r>
              <a:rPr lang="en"/>
              <a:t>Differentiation (12)</a:t>
            </a:r>
            <a:endParaRPr/>
          </a:p>
          <a:p>
            <a:pPr marL="0" lvl="0" indent="457200" algn="l" rtl="0">
              <a:lnSpc>
                <a:spcPct val="100000"/>
              </a:lnSpc>
              <a:spcBef>
                <a:spcPts val="0"/>
              </a:spcBef>
              <a:spcAft>
                <a:spcPts val="0"/>
              </a:spcAft>
              <a:buClr>
                <a:schemeClr val="dk1"/>
              </a:buClr>
              <a:buSzPts val="1100"/>
              <a:buFont typeface="Arial"/>
              <a:buNone/>
            </a:pPr>
            <a:r>
              <a:rPr lang="en"/>
              <a:t>Social-Emotional Learning (6)</a:t>
            </a:r>
            <a:endParaRPr/>
          </a:p>
          <a:p>
            <a:pPr marL="0" lvl="0" indent="457200" algn="l" rtl="0">
              <a:lnSpc>
                <a:spcPct val="100000"/>
              </a:lnSpc>
              <a:spcBef>
                <a:spcPts val="0"/>
              </a:spcBef>
              <a:spcAft>
                <a:spcPts val="0"/>
              </a:spcAft>
              <a:buClr>
                <a:schemeClr val="dk1"/>
              </a:buClr>
              <a:buSzPts val="1100"/>
              <a:buFont typeface="Arial"/>
              <a:buNone/>
            </a:pPr>
            <a:r>
              <a:rPr lang="en"/>
              <a:t>P-Based Learning (8)</a:t>
            </a:r>
            <a:endParaRPr/>
          </a:p>
          <a:p>
            <a:pPr marL="0" lvl="0" indent="457200" algn="l" rtl="0">
              <a:lnSpc>
                <a:spcPct val="100000"/>
              </a:lnSpc>
              <a:spcBef>
                <a:spcPts val="0"/>
              </a:spcBef>
              <a:spcAft>
                <a:spcPts val="0"/>
              </a:spcAft>
              <a:buNone/>
            </a:pPr>
            <a:r>
              <a:rPr lang="en"/>
              <a:t>Targeted Instruction (4)</a:t>
            </a:r>
            <a:endParaRPr/>
          </a:p>
          <a:p>
            <a:pPr marL="0" lvl="0" indent="45720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None/>
            </a:pPr>
            <a:r>
              <a:rPr lang="en"/>
              <a:t>Summer PD</a:t>
            </a:r>
            <a:endParaRPr/>
          </a:p>
          <a:p>
            <a:pPr marL="0" lvl="0" indent="0" algn="l" rtl="0">
              <a:lnSpc>
                <a:spcPct val="100000"/>
              </a:lnSpc>
              <a:spcBef>
                <a:spcPts val="0"/>
              </a:spcBef>
              <a:spcAft>
                <a:spcPts val="0"/>
              </a:spcAft>
              <a:buNone/>
            </a:pPr>
            <a:r>
              <a:rPr lang="en"/>
              <a:t>	Digital Learning</a:t>
            </a:r>
            <a:endParaRPr/>
          </a:p>
          <a:p>
            <a:pPr marL="0" lvl="0" indent="457200" algn="l" rtl="0">
              <a:lnSpc>
                <a:spcPct val="100000"/>
              </a:lnSpc>
              <a:spcBef>
                <a:spcPts val="0"/>
              </a:spcBef>
              <a:spcAft>
                <a:spcPts val="0"/>
              </a:spcAft>
              <a:buClr>
                <a:schemeClr val="dk1"/>
              </a:buClr>
              <a:buSzPts val="1100"/>
              <a:buFont typeface="Arial"/>
              <a:buNone/>
            </a:pPr>
            <a:r>
              <a:rPr lang="en"/>
              <a:t>P-Based Learning</a:t>
            </a:r>
            <a:endParaRPr/>
          </a:p>
          <a:p>
            <a:pPr marL="0" lvl="0" indent="457200" algn="l" rtl="0">
              <a:lnSpc>
                <a:spcPct val="100000"/>
              </a:lnSpc>
              <a:spcBef>
                <a:spcPts val="0"/>
              </a:spcBef>
              <a:spcAft>
                <a:spcPts val="0"/>
              </a:spcAft>
              <a:buClr>
                <a:schemeClr val="dk1"/>
              </a:buClr>
              <a:buSzPts val="1100"/>
              <a:buFont typeface="Arial"/>
              <a:buNone/>
            </a:pPr>
            <a:r>
              <a:rPr lang="en"/>
              <a:t>Instructional Strategies</a:t>
            </a:r>
            <a:endParaRPr/>
          </a:p>
          <a:p>
            <a:pPr marL="0" lvl="0" indent="0" algn="l" rtl="0">
              <a:lnSpc>
                <a:spcPct val="100000"/>
              </a:lnSpc>
              <a:spcBef>
                <a:spcPts val="0"/>
              </a:spcBef>
              <a:spcAft>
                <a:spcPts val="0"/>
              </a:spcAft>
              <a:buClr>
                <a:schemeClr val="dk1"/>
              </a:buClr>
              <a:buSzPts val="1100"/>
              <a:buFont typeface="Arial"/>
              <a:buNone/>
            </a:pPr>
            <a:r>
              <a:rPr lang="en"/>
              <a:t>	CRT</a:t>
            </a:r>
            <a:endParaRPr/>
          </a:p>
          <a:p>
            <a:pPr marL="0" lvl="0" indent="0" algn="l" rtl="0">
              <a:lnSpc>
                <a:spcPct val="100000"/>
              </a:lnSpc>
              <a:spcBef>
                <a:spcPts val="0"/>
              </a:spcBef>
              <a:spcAft>
                <a:spcPts val="0"/>
              </a:spcAft>
              <a:buNone/>
            </a:pPr>
            <a:r>
              <a:rPr lang="en"/>
              <a:t>	</a:t>
            </a:r>
            <a:endParaRPr/>
          </a:p>
          <a:p>
            <a:pPr marL="0" lvl="0" indent="0" algn="l" rtl="0">
              <a:lnSpc>
                <a:spcPct val="100000"/>
              </a:lnSpc>
              <a:spcBef>
                <a:spcPts val="0"/>
              </a:spcBef>
              <a:spcAft>
                <a:spcPts val="0"/>
              </a:spcAft>
              <a:buNone/>
            </a:pPr>
            <a:r>
              <a:rPr lang="en"/>
              <a:t>Responsive Classroom and Developmental Designs</a:t>
            </a:r>
            <a:endParaRPr/>
          </a:p>
          <a:p>
            <a:pPr marL="0" lvl="0" indent="0" algn="l" rtl="0">
              <a:lnSpc>
                <a:spcPct val="100000"/>
              </a:lnSpc>
              <a:spcBef>
                <a:spcPts val="0"/>
              </a:spcBef>
              <a:spcAft>
                <a:spcPts val="0"/>
              </a:spcAft>
              <a:buNone/>
            </a:pPr>
            <a:endParaRPr/>
          </a:p>
          <a:p>
            <a:pPr marL="0" lvl="0" indent="0" algn="l" rtl="0">
              <a:lnSpc>
                <a:spcPct val="100000"/>
              </a:lnSpc>
              <a:spcBef>
                <a:spcPts val="0"/>
              </a:spcBef>
              <a:spcAft>
                <a:spcPts val="0"/>
              </a:spcAft>
              <a:buNone/>
            </a:pPr>
            <a:r>
              <a:rPr lang="en"/>
              <a:t>New Teacher Induction and New Teacher Academy</a:t>
            </a:r>
            <a:endParaRPr/>
          </a:p>
          <a:p>
            <a:pPr marL="0" lvl="0" indent="0" algn="l" rtl="0">
              <a:lnSpc>
                <a:spcPct val="100000"/>
              </a:lnSpc>
              <a:spcBef>
                <a:spcPts val="0"/>
              </a:spcBef>
              <a:spcAft>
                <a:spcPts val="0"/>
              </a:spcAft>
              <a:buNone/>
            </a:pPr>
            <a:endParaRPr/>
          </a:p>
          <a:p>
            <a:pPr marL="0" lvl="0" indent="0" algn="l" rtl="0">
              <a:lnSpc>
                <a:spcPct val="100000"/>
              </a:lnSpc>
              <a:spcBef>
                <a:spcPts val="0"/>
              </a:spcBef>
              <a:spcAft>
                <a:spcPts val="0"/>
              </a:spcAft>
              <a:buNone/>
            </a:pPr>
            <a:r>
              <a:rPr lang="en"/>
              <a:t>Instructional Coaching</a:t>
            </a:r>
            <a:endParaRPr/>
          </a:p>
          <a:p>
            <a:pPr marL="0" lvl="0" indent="0" algn="l" rtl="0">
              <a:spcBef>
                <a:spcPts val="0"/>
              </a:spcBef>
              <a:spcAft>
                <a:spcPts val="1600"/>
              </a:spcAft>
              <a:buNone/>
            </a:pP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24"/>
          <p:cNvSpPr/>
          <p:nvPr/>
        </p:nvSpPr>
        <p:spPr>
          <a:xfrm>
            <a:off x="4287941" y="619409"/>
            <a:ext cx="3879300" cy="3879300"/>
          </a:xfrm>
          <a:prstGeom prst="ellipse">
            <a:avLst/>
          </a:prstGeom>
          <a:solidFill>
            <a:srgbClr val="83E3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14" name="Google Shape;314;p24"/>
          <p:cNvGrpSpPr/>
          <p:nvPr/>
        </p:nvGrpSpPr>
        <p:grpSpPr>
          <a:xfrm>
            <a:off x="5144560" y="410538"/>
            <a:ext cx="2166000" cy="2166000"/>
            <a:chOff x="3614360" y="410488"/>
            <a:chExt cx="2166000" cy="2166000"/>
          </a:xfrm>
        </p:grpSpPr>
        <p:sp>
          <p:nvSpPr>
            <p:cNvPr id="315" name="Google Shape;315;p24"/>
            <p:cNvSpPr/>
            <p:nvPr/>
          </p:nvSpPr>
          <p:spPr>
            <a:xfrm>
              <a:off x="3614360" y="410488"/>
              <a:ext cx="2166000" cy="2166000"/>
            </a:xfrm>
            <a:prstGeom prst="ellipse">
              <a:avLst/>
            </a:prstGeom>
            <a:solidFill>
              <a:srgbClr val="1D7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24"/>
            <p:cNvSpPr txBox="1"/>
            <p:nvPr/>
          </p:nvSpPr>
          <p:spPr>
            <a:xfrm>
              <a:off x="3961563" y="924350"/>
              <a:ext cx="1496100" cy="702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rgbClr val="FFFFFF"/>
                  </a:solidFill>
                  <a:latin typeface="Roboto"/>
                  <a:ea typeface="Roboto"/>
                  <a:cs typeface="Roboto"/>
                  <a:sym typeface="Roboto"/>
                </a:rPr>
                <a:t>Vestibulum congue </a:t>
              </a:r>
              <a:endParaRPr sz="1000">
                <a:solidFill>
                  <a:srgbClr val="FFFFFF"/>
                </a:solidFill>
                <a:latin typeface="Roboto"/>
                <a:ea typeface="Roboto"/>
                <a:cs typeface="Roboto"/>
                <a:sym typeface="Roboto"/>
              </a:endParaRPr>
            </a:p>
          </p:txBody>
        </p:sp>
      </p:grpSp>
      <p:grpSp>
        <p:nvGrpSpPr>
          <p:cNvPr id="317" name="Google Shape;317;p24"/>
          <p:cNvGrpSpPr/>
          <p:nvPr/>
        </p:nvGrpSpPr>
        <p:grpSpPr>
          <a:xfrm>
            <a:off x="4049666" y="1493958"/>
            <a:ext cx="2166000" cy="2166000"/>
            <a:chOff x="2519466" y="1493908"/>
            <a:chExt cx="2166000" cy="2166000"/>
          </a:xfrm>
        </p:grpSpPr>
        <p:sp>
          <p:nvSpPr>
            <p:cNvPr id="318" name="Google Shape;318;p24"/>
            <p:cNvSpPr/>
            <p:nvPr/>
          </p:nvSpPr>
          <p:spPr>
            <a:xfrm>
              <a:off x="2519466" y="1493908"/>
              <a:ext cx="2166000" cy="2166000"/>
            </a:xfrm>
            <a:prstGeom prst="ellipse">
              <a:avLst/>
            </a:prstGeom>
            <a:solidFill>
              <a:srgbClr val="1B78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24"/>
            <p:cNvSpPr txBox="1"/>
            <p:nvPr/>
          </p:nvSpPr>
          <p:spPr>
            <a:xfrm>
              <a:off x="2601163" y="2232100"/>
              <a:ext cx="1496100" cy="702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rgbClr val="FFFFFF"/>
                  </a:solidFill>
                  <a:latin typeface="Roboto"/>
                  <a:ea typeface="Roboto"/>
                  <a:cs typeface="Roboto"/>
                  <a:sym typeface="Roboto"/>
                </a:rPr>
                <a:t>Vestibulum congue </a:t>
              </a:r>
              <a:endParaRPr sz="1000">
                <a:solidFill>
                  <a:srgbClr val="FFFFFF"/>
                </a:solidFill>
                <a:latin typeface="Roboto"/>
                <a:ea typeface="Roboto"/>
                <a:cs typeface="Roboto"/>
                <a:sym typeface="Roboto"/>
              </a:endParaRPr>
            </a:p>
          </p:txBody>
        </p:sp>
      </p:grpSp>
      <p:grpSp>
        <p:nvGrpSpPr>
          <p:cNvPr id="320" name="Google Shape;320;p24"/>
          <p:cNvGrpSpPr/>
          <p:nvPr/>
        </p:nvGrpSpPr>
        <p:grpSpPr>
          <a:xfrm>
            <a:off x="5144556" y="2566958"/>
            <a:ext cx="2166000" cy="2166000"/>
            <a:chOff x="3614356" y="2566908"/>
            <a:chExt cx="2166000" cy="2166000"/>
          </a:xfrm>
        </p:grpSpPr>
        <p:sp>
          <p:nvSpPr>
            <p:cNvPr id="321" name="Google Shape;321;p24"/>
            <p:cNvSpPr/>
            <p:nvPr/>
          </p:nvSpPr>
          <p:spPr>
            <a:xfrm>
              <a:off x="3614356" y="2566908"/>
              <a:ext cx="2166000" cy="2166000"/>
            </a:xfrm>
            <a:prstGeom prst="ellipse">
              <a:avLst/>
            </a:prstGeom>
            <a:solidFill>
              <a:srgbClr val="155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24"/>
            <p:cNvSpPr txBox="1"/>
            <p:nvPr/>
          </p:nvSpPr>
          <p:spPr>
            <a:xfrm>
              <a:off x="3961563" y="3539875"/>
              <a:ext cx="1496100" cy="702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rgbClr val="FFFFFF"/>
                  </a:solidFill>
                  <a:latin typeface="Roboto"/>
                  <a:ea typeface="Roboto"/>
                  <a:cs typeface="Roboto"/>
                  <a:sym typeface="Roboto"/>
                </a:rPr>
                <a:t>Vestibulum congue </a:t>
              </a:r>
              <a:endParaRPr sz="1000">
                <a:solidFill>
                  <a:srgbClr val="FFFFFF"/>
                </a:solidFill>
                <a:latin typeface="Roboto"/>
                <a:ea typeface="Roboto"/>
                <a:cs typeface="Roboto"/>
                <a:sym typeface="Roboto"/>
              </a:endParaRPr>
            </a:p>
          </p:txBody>
        </p:sp>
      </p:grpSp>
      <p:grpSp>
        <p:nvGrpSpPr>
          <p:cNvPr id="323" name="Google Shape;323;p24"/>
          <p:cNvGrpSpPr/>
          <p:nvPr/>
        </p:nvGrpSpPr>
        <p:grpSpPr>
          <a:xfrm>
            <a:off x="6232094" y="1493924"/>
            <a:ext cx="2166000" cy="2166000"/>
            <a:chOff x="4701894" y="1493874"/>
            <a:chExt cx="2166000" cy="2166000"/>
          </a:xfrm>
        </p:grpSpPr>
        <p:sp>
          <p:nvSpPr>
            <p:cNvPr id="324" name="Google Shape;324;p24"/>
            <p:cNvSpPr/>
            <p:nvPr/>
          </p:nvSpPr>
          <p:spPr>
            <a:xfrm>
              <a:off x="4701894" y="1493874"/>
              <a:ext cx="2166000" cy="2166000"/>
            </a:xfrm>
            <a:prstGeom prst="ellipse">
              <a:avLst/>
            </a:prstGeom>
            <a:solidFill>
              <a:srgbClr val="1F88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24"/>
            <p:cNvSpPr txBox="1"/>
            <p:nvPr/>
          </p:nvSpPr>
          <p:spPr>
            <a:xfrm>
              <a:off x="5295688" y="2220300"/>
              <a:ext cx="1496100" cy="702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rgbClr val="FFFFFF"/>
                  </a:solidFill>
                  <a:latin typeface="Roboto"/>
                  <a:ea typeface="Roboto"/>
                  <a:cs typeface="Roboto"/>
                  <a:sym typeface="Roboto"/>
                </a:rPr>
                <a:t>Vestibulum congue </a:t>
              </a:r>
              <a:endParaRPr sz="1000">
                <a:solidFill>
                  <a:srgbClr val="FFFFFF"/>
                </a:solidFill>
                <a:latin typeface="Roboto"/>
                <a:ea typeface="Roboto"/>
                <a:cs typeface="Roboto"/>
                <a:sym typeface="Roboto"/>
              </a:endParaRPr>
            </a:p>
          </p:txBody>
        </p:sp>
      </p:grpSp>
      <p:sp>
        <p:nvSpPr>
          <p:cNvPr id="326" name="Google Shape;326;p24"/>
          <p:cNvSpPr/>
          <p:nvPr/>
        </p:nvSpPr>
        <p:spPr>
          <a:xfrm>
            <a:off x="5614880" y="1946291"/>
            <a:ext cx="1225800" cy="1225800"/>
          </a:xfrm>
          <a:prstGeom prst="ellipse">
            <a:avLst/>
          </a:prstGeom>
          <a:solidFill>
            <a:srgbClr val="83E3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24"/>
          <p:cNvSpPr/>
          <p:nvPr/>
        </p:nvSpPr>
        <p:spPr>
          <a:xfrm>
            <a:off x="4287941" y="619409"/>
            <a:ext cx="3879300" cy="3879300"/>
          </a:xfrm>
          <a:prstGeom prst="ellipse">
            <a:avLst/>
          </a:pr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24"/>
          <p:cNvSpPr/>
          <p:nvPr/>
        </p:nvSpPr>
        <p:spPr>
          <a:xfrm>
            <a:off x="5144785" y="410538"/>
            <a:ext cx="2166000" cy="2166000"/>
          </a:xfrm>
          <a:prstGeom prst="ellipse">
            <a:avLst/>
          </a:prstGeom>
          <a:solidFill>
            <a:srgbClr val="FFFFFF"/>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24"/>
          <p:cNvSpPr txBox="1"/>
          <p:nvPr/>
        </p:nvSpPr>
        <p:spPr>
          <a:xfrm>
            <a:off x="5491988" y="924400"/>
            <a:ext cx="1496100" cy="7029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a:latin typeface="Roboto"/>
                <a:ea typeface="Roboto"/>
                <a:cs typeface="Roboto"/>
                <a:sym typeface="Roboto"/>
              </a:rPr>
              <a:t>Personal Choice </a:t>
            </a:r>
            <a:endParaRPr b="1">
              <a:latin typeface="Roboto"/>
              <a:ea typeface="Roboto"/>
              <a:cs typeface="Roboto"/>
              <a:sym typeface="Roboto"/>
            </a:endParaRPr>
          </a:p>
          <a:p>
            <a:pPr marL="0" lvl="0" indent="0" algn="ctr" rtl="0">
              <a:spcBef>
                <a:spcPts val="0"/>
              </a:spcBef>
              <a:spcAft>
                <a:spcPts val="0"/>
              </a:spcAft>
              <a:buNone/>
            </a:pPr>
            <a:r>
              <a:rPr lang="en" b="1">
                <a:latin typeface="Roboto"/>
                <a:ea typeface="Roboto"/>
                <a:cs typeface="Roboto"/>
                <a:sym typeface="Roboto"/>
              </a:rPr>
              <a:t>and Interest Based</a:t>
            </a:r>
            <a:endParaRPr b="1">
              <a:latin typeface="Roboto"/>
              <a:ea typeface="Roboto"/>
              <a:cs typeface="Roboto"/>
              <a:sym typeface="Roboto"/>
            </a:endParaRPr>
          </a:p>
        </p:txBody>
      </p:sp>
      <p:grpSp>
        <p:nvGrpSpPr>
          <p:cNvPr id="330" name="Google Shape;330;p24"/>
          <p:cNvGrpSpPr/>
          <p:nvPr/>
        </p:nvGrpSpPr>
        <p:grpSpPr>
          <a:xfrm>
            <a:off x="4049666" y="1493958"/>
            <a:ext cx="2166000" cy="2166000"/>
            <a:chOff x="2519466" y="1493908"/>
            <a:chExt cx="2166000" cy="2166000"/>
          </a:xfrm>
        </p:grpSpPr>
        <p:sp>
          <p:nvSpPr>
            <p:cNvPr id="331" name="Google Shape;331;p24"/>
            <p:cNvSpPr/>
            <p:nvPr/>
          </p:nvSpPr>
          <p:spPr>
            <a:xfrm>
              <a:off x="2519466" y="1493908"/>
              <a:ext cx="2166000" cy="2166000"/>
            </a:xfrm>
            <a:prstGeom prst="ellipse">
              <a:avLst/>
            </a:prstGeom>
            <a:solidFill>
              <a:srgbClr val="458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24"/>
            <p:cNvSpPr txBox="1"/>
            <p:nvPr/>
          </p:nvSpPr>
          <p:spPr>
            <a:xfrm>
              <a:off x="2601163" y="2155900"/>
              <a:ext cx="1496100" cy="702900"/>
            </a:xfrm>
            <a:prstGeom prst="rect">
              <a:avLst/>
            </a:prstGeom>
            <a:solidFill>
              <a:srgbClr val="45818E"/>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a:latin typeface="Roboto"/>
                  <a:ea typeface="Roboto"/>
                  <a:cs typeface="Roboto"/>
                  <a:sym typeface="Roboto"/>
                </a:rPr>
                <a:t>Strategic Priorities Based </a:t>
              </a:r>
              <a:endParaRPr b="1">
                <a:latin typeface="Roboto"/>
                <a:ea typeface="Roboto"/>
                <a:cs typeface="Roboto"/>
                <a:sym typeface="Roboto"/>
              </a:endParaRPr>
            </a:p>
          </p:txBody>
        </p:sp>
      </p:grpSp>
      <p:sp>
        <p:nvSpPr>
          <p:cNvPr id="333" name="Google Shape;333;p24"/>
          <p:cNvSpPr/>
          <p:nvPr/>
        </p:nvSpPr>
        <p:spPr>
          <a:xfrm>
            <a:off x="5144556" y="2566958"/>
            <a:ext cx="2166000" cy="2166000"/>
          </a:xfrm>
          <a:prstGeom prst="ellipse">
            <a:avLst/>
          </a:prstGeom>
          <a:solidFill>
            <a:srgbClr val="FFFFFF"/>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24"/>
          <p:cNvSpPr txBox="1"/>
          <p:nvPr/>
        </p:nvSpPr>
        <p:spPr>
          <a:xfrm>
            <a:off x="5479713" y="3389750"/>
            <a:ext cx="1496100" cy="7029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a:latin typeface="Roboto"/>
                <a:ea typeface="Roboto"/>
                <a:cs typeface="Roboto"/>
                <a:sym typeface="Roboto"/>
              </a:rPr>
              <a:t>Division Based </a:t>
            </a:r>
            <a:endParaRPr b="1">
              <a:latin typeface="Roboto"/>
              <a:ea typeface="Roboto"/>
              <a:cs typeface="Roboto"/>
              <a:sym typeface="Roboto"/>
            </a:endParaRPr>
          </a:p>
        </p:txBody>
      </p:sp>
      <p:sp>
        <p:nvSpPr>
          <p:cNvPr id="335" name="Google Shape;335;p24"/>
          <p:cNvSpPr/>
          <p:nvPr/>
        </p:nvSpPr>
        <p:spPr>
          <a:xfrm>
            <a:off x="6232094" y="1493924"/>
            <a:ext cx="2166000" cy="2166000"/>
          </a:xfrm>
          <a:prstGeom prst="ellipse">
            <a:avLst/>
          </a:prstGeom>
          <a:solidFill>
            <a:srgbClr val="FFFFFF"/>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24"/>
          <p:cNvSpPr txBox="1"/>
          <p:nvPr/>
        </p:nvSpPr>
        <p:spPr>
          <a:xfrm>
            <a:off x="6825888" y="2220350"/>
            <a:ext cx="1496100" cy="7029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b="1">
                <a:latin typeface="Roboto"/>
                <a:ea typeface="Roboto"/>
                <a:cs typeface="Roboto"/>
                <a:sym typeface="Roboto"/>
              </a:rPr>
              <a:t>   Site Based</a:t>
            </a:r>
            <a:endParaRPr b="1">
              <a:latin typeface="Roboto"/>
              <a:ea typeface="Roboto"/>
              <a:cs typeface="Roboto"/>
              <a:sym typeface="Roboto"/>
            </a:endParaRPr>
          </a:p>
        </p:txBody>
      </p:sp>
      <p:sp>
        <p:nvSpPr>
          <p:cNvPr id="337" name="Google Shape;337;p24"/>
          <p:cNvSpPr/>
          <p:nvPr/>
        </p:nvSpPr>
        <p:spPr>
          <a:xfrm>
            <a:off x="5614880" y="1946291"/>
            <a:ext cx="1225800" cy="1225800"/>
          </a:xfrm>
          <a:prstGeom prst="ellipse">
            <a:avLst/>
          </a:prstGeom>
          <a:solidFill>
            <a:schemeClr val="lt1"/>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b="1">
                <a:solidFill>
                  <a:schemeClr val="dk1"/>
                </a:solidFill>
              </a:rPr>
              <a:t>T</a:t>
            </a:r>
            <a:r>
              <a:rPr lang="en" sz="1200" b="1">
                <a:solidFill>
                  <a:schemeClr val="dk1"/>
                </a:solidFill>
              </a:rPr>
              <a:t>eacher Growth for Student Learning</a:t>
            </a:r>
            <a:endParaRPr sz="1200" b="1">
              <a:solidFill>
                <a:schemeClr val="dk1"/>
              </a:solidFill>
            </a:endParaRPr>
          </a:p>
        </p:txBody>
      </p:sp>
      <p:sp>
        <p:nvSpPr>
          <p:cNvPr id="338" name="Google Shape;338;p24"/>
          <p:cNvSpPr txBox="1">
            <a:spLocks noGrp="1"/>
          </p:cNvSpPr>
          <p:nvPr>
            <p:ph type="title"/>
          </p:nvPr>
        </p:nvSpPr>
        <p:spPr>
          <a:xfrm>
            <a:off x="387900" y="555600"/>
            <a:ext cx="2808000" cy="755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Strategic Priorities Based</a:t>
            </a:r>
            <a:endParaRPr/>
          </a:p>
        </p:txBody>
      </p:sp>
      <p:sp>
        <p:nvSpPr>
          <p:cNvPr id="339" name="Google Shape;339;p24"/>
          <p:cNvSpPr txBox="1">
            <a:spLocks noGrp="1"/>
          </p:cNvSpPr>
          <p:nvPr>
            <p:ph type="body" idx="1"/>
          </p:nvPr>
        </p:nvSpPr>
        <p:spPr>
          <a:xfrm>
            <a:off x="311700" y="1376750"/>
            <a:ext cx="2808000" cy="3179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400" i="1">
              <a:latin typeface="Lato"/>
              <a:ea typeface="Lato"/>
              <a:cs typeface="Lato"/>
              <a:sym typeface="Lato"/>
            </a:endParaRPr>
          </a:p>
          <a:p>
            <a:pPr marL="0" lvl="0" indent="0" algn="l" rtl="0">
              <a:lnSpc>
                <a:spcPct val="100000"/>
              </a:lnSpc>
              <a:spcBef>
                <a:spcPts val="1600"/>
              </a:spcBef>
              <a:spcAft>
                <a:spcPts val="0"/>
              </a:spcAft>
              <a:buClr>
                <a:schemeClr val="dk1"/>
              </a:buClr>
              <a:buSzPts val="1100"/>
              <a:buFont typeface="Arial"/>
              <a:buNone/>
            </a:pPr>
            <a:r>
              <a:rPr lang="en" sz="1400" i="1">
                <a:latin typeface="Lato"/>
                <a:ea typeface="Lato"/>
                <a:cs typeface="Lato"/>
                <a:sym typeface="Lato"/>
              </a:rPr>
              <a:t>The best professional development is ongoing, experiential, collaborative, and connected to and derived from working with students and understanding their culture.</a:t>
            </a:r>
            <a:br>
              <a:rPr lang="en" sz="1400" i="1">
                <a:latin typeface="Lato"/>
                <a:ea typeface="Lato"/>
                <a:cs typeface="Lato"/>
                <a:sym typeface="Lato"/>
              </a:rPr>
            </a:br>
            <a:r>
              <a:rPr lang="en" sz="1400" i="1">
                <a:latin typeface="Lato"/>
                <a:ea typeface="Lato"/>
                <a:cs typeface="Lato"/>
                <a:sym typeface="Lato"/>
              </a:rPr>
              <a:t/>
            </a:r>
            <a:br>
              <a:rPr lang="en" sz="1400" i="1">
                <a:latin typeface="Lato"/>
                <a:ea typeface="Lato"/>
                <a:cs typeface="Lato"/>
                <a:sym typeface="Lato"/>
              </a:rPr>
            </a:br>
            <a:r>
              <a:rPr lang="en" sz="1400" i="1">
                <a:latin typeface="Lato"/>
                <a:ea typeface="Lato"/>
                <a:cs typeface="Lato"/>
                <a:sym typeface="Lato"/>
              </a:rPr>
              <a:t>				Edutopia</a:t>
            </a:r>
            <a:r>
              <a:rPr lang="en"/>
              <a:t/>
            </a:r>
            <a:br>
              <a:rPr lang="en"/>
            </a:b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p25"/>
          <p:cNvSpPr/>
          <p:nvPr/>
        </p:nvSpPr>
        <p:spPr>
          <a:xfrm>
            <a:off x="4287941" y="619409"/>
            <a:ext cx="3879300" cy="3879300"/>
          </a:xfrm>
          <a:prstGeom prst="ellipse">
            <a:avLst/>
          </a:prstGeom>
          <a:solidFill>
            <a:srgbClr val="83E3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5" name="Google Shape;345;p25"/>
          <p:cNvGrpSpPr/>
          <p:nvPr/>
        </p:nvGrpSpPr>
        <p:grpSpPr>
          <a:xfrm>
            <a:off x="5144560" y="410538"/>
            <a:ext cx="2166000" cy="2166000"/>
            <a:chOff x="3614360" y="410488"/>
            <a:chExt cx="2166000" cy="2166000"/>
          </a:xfrm>
        </p:grpSpPr>
        <p:sp>
          <p:nvSpPr>
            <p:cNvPr id="346" name="Google Shape;346;p25"/>
            <p:cNvSpPr/>
            <p:nvPr/>
          </p:nvSpPr>
          <p:spPr>
            <a:xfrm>
              <a:off x="3614360" y="410488"/>
              <a:ext cx="2166000" cy="2166000"/>
            </a:xfrm>
            <a:prstGeom prst="ellipse">
              <a:avLst/>
            </a:prstGeom>
            <a:solidFill>
              <a:srgbClr val="1D7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25"/>
            <p:cNvSpPr txBox="1"/>
            <p:nvPr/>
          </p:nvSpPr>
          <p:spPr>
            <a:xfrm>
              <a:off x="3961563" y="924350"/>
              <a:ext cx="1496100" cy="702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rgbClr val="FFFFFF"/>
                  </a:solidFill>
                  <a:latin typeface="Roboto"/>
                  <a:ea typeface="Roboto"/>
                  <a:cs typeface="Roboto"/>
                  <a:sym typeface="Roboto"/>
                </a:rPr>
                <a:t>Vestibulum congue </a:t>
              </a:r>
              <a:endParaRPr sz="1000">
                <a:solidFill>
                  <a:srgbClr val="FFFFFF"/>
                </a:solidFill>
                <a:latin typeface="Roboto"/>
                <a:ea typeface="Roboto"/>
                <a:cs typeface="Roboto"/>
                <a:sym typeface="Roboto"/>
              </a:endParaRPr>
            </a:p>
          </p:txBody>
        </p:sp>
      </p:grpSp>
      <p:grpSp>
        <p:nvGrpSpPr>
          <p:cNvPr id="348" name="Google Shape;348;p25"/>
          <p:cNvGrpSpPr/>
          <p:nvPr/>
        </p:nvGrpSpPr>
        <p:grpSpPr>
          <a:xfrm>
            <a:off x="4049666" y="1493958"/>
            <a:ext cx="2166000" cy="2166000"/>
            <a:chOff x="2519466" y="1493908"/>
            <a:chExt cx="2166000" cy="2166000"/>
          </a:xfrm>
        </p:grpSpPr>
        <p:sp>
          <p:nvSpPr>
            <p:cNvPr id="349" name="Google Shape;349;p25"/>
            <p:cNvSpPr/>
            <p:nvPr/>
          </p:nvSpPr>
          <p:spPr>
            <a:xfrm>
              <a:off x="2519466" y="1493908"/>
              <a:ext cx="2166000" cy="2166000"/>
            </a:xfrm>
            <a:prstGeom prst="ellipse">
              <a:avLst/>
            </a:prstGeom>
            <a:solidFill>
              <a:srgbClr val="1B78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25"/>
            <p:cNvSpPr txBox="1"/>
            <p:nvPr/>
          </p:nvSpPr>
          <p:spPr>
            <a:xfrm>
              <a:off x="2601163" y="2232100"/>
              <a:ext cx="1496100" cy="702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rgbClr val="FFFFFF"/>
                  </a:solidFill>
                  <a:latin typeface="Roboto"/>
                  <a:ea typeface="Roboto"/>
                  <a:cs typeface="Roboto"/>
                  <a:sym typeface="Roboto"/>
                </a:rPr>
                <a:t>Vestibulum congue </a:t>
              </a:r>
              <a:endParaRPr sz="1000">
                <a:solidFill>
                  <a:srgbClr val="FFFFFF"/>
                </a:solidFill>
                <a:latin typeface="Roboto"/>
                <a:ea typeface="Roboto"/>
                <a:cs typeface="Roboto"/>
                <a:sym typeface="Roboto"/>
              </a:endParaRPr>
            </a:p>
          </p:txBody>
        </p:sp>
      </p:grpSp>
      <p:grpSp>
        <p:nvGrpSpPr>
          <p:cNvPr id="351" name="Google Shape;351;p25"/>
          <p:cNvGrpSpPr/>
          <p:nvPr/>
        </p:nvGrpSpPr>
        <p:grpSpPr>
          <a:xfrm>
            <a:off x="5144556" y="2566958"/>
            <a:ext cx="2166000" cy="2166000"/>
            <a:chOff x="3614356" y="2566908"/>
            <a:chExt cx="2166000" cy="2166000"/>
          </a:xfrm>
        </p:grpSpPr>
        <p:sp>
          <p:nvSpPr>
            <p:cNvPr id="352" name="Google Shape;352;p25"/>
            <p:cNvSpPr/>
            <p:nvPr/>
          </p:nvSpPr>
          <p:spPr>
            <a:xfrm>
              <a:off x="3614356" y="2566908"/>
              <a:ext cx="2166000" cy="2166000"/>
            </a:xfrm>
            <a:prstGeom prst="ellipse">
              <a:avLst/>
            </a:prstGeom>
            <a:solidFill>
              <a:srgbClr val="155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25"/>
            <p:cNvSpPr txBox="1"/>
            <p:nvPr/>
          </p:nvSpPr>
          <p:spPr>
            <a:xfrm>
              <a:off x="3961563" y="3539875"/>
              <a:ext cx="1496100" cy="702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rgbClr val="FFFFFF"/>
                  </a:solidFill>
                  <a:latin typeface="Roboto"/>
                  <a:ea typeface="Roboto"/>
                  <a:cs typeface="Roboto"/>
                  <a:sym typeface="Roboto"/>
                </a:rPr>
                <a:t>Vestibulum congue </a:t>
              </a:r>
              <a:endParaRPr sz="1000">
                <a:solidFill>
                  <a:srgbClr val="FFFFFF"/>
                </a:solidFill>
                <a:latin typeface="Roboto"/>
                <a:ea typeface="Roboto"/>
                <a:cs typeface="Roboto"/>
                <a:sym typeface="Roboto"/>
              </a:endParaRPr>
            </a:p>
          </p:txBody>
        </p:sp>
      </p:grpSp>
      <p:grpSp>
        <p:nvGrpSpPr>
          <p:cNvPr id="354" name="Google Shape;354;p25"/>
          <p:cNvGrpSpPr/>
          <p:nvPr/>
        </p:nvGrpSpPr>
        <p:grpSpPr>
          <a:xfrm>
            <a:off x="6232094" y="1493924"/>
            <a:ext cx="2166000" cy="2166000"/>
            <a:chOff x="4701894" y="1493874"/>
            <a:chExt cx="2166000" cy="2166000"/>
          </a:xfrm>
        </p:grpSpPr>
        <p:sp>
          <p:nvSpPr>
            <p:cNvPr id="355" name="Google Shape;355;p25"/>
            <p:cNvSpPr/>
            <p:nvPr/>
          </p:nvSpPr>
          <p:spPr>
            <a:xfrm>
              <a:off x="4701894" y="1493874"/>
              <a:ext cx="2166000" cy="2166000"/>
            </a:xfrm>
            <a:prstGeom prst="ellipse">
              <a:avLst/>
            </a:prstGeom>
            <a:solidFill>
              <a:srgbClr val="1F88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25"/>
            <p:cNvSpPr txBox="1"/>
            <p:nvPr/>
          </p:nvSpPr>
          <p:spPr>
            <a:xfrm>
              <a:off x="5295688" y="2220300"/>
              <a:ext cx="1496100" cy="702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rgbClr val="FFFFFF"/>
                  </a:solidFill>
                  <a:latin typeface="Roboto"/>
                  <a:ea typeface="Roboto"/>
                  <a:cs typeface="Roboto"/>
                  <a:sym typeface="Roboto"/>
                </a:rPr>
                <a:t>Vestibulum congue </a:t>
              </a:r>
              <a:endParaRPr sz="1000">
                <a:solidFill>
                  <a:srgbClr val="FFFFFF"/>
                </a:solidFill>
                <a:latin typeface="Roboto"/>
                <a:ea typeface="Roboto"/>
                <a:cs typeface="Roboto"/>
                <a:sym typeface="Roboto"/>
              </a:endParaRPr>
            </a:p>
          </p:txBody>
        </p:sp>
      </p:grpSp>
      <p:sp>
        <p:nvSpPr>
          <p:cNvPr id="357" name="Google Shape;357;p25"/>
          <p:cNvSpPr/>
          <p:nvPr/>
        </p:nvSpPr>
        <p:spPr>
          <a:xfrm>
            <a:off x="5614880" y="1946291"/>
            <a:ext cx="1225800" cy="1225800"/>
          </a:xfrm>
          <a:prstGeom prst="ellipse">
            <a:avLst/>
          </a:prstGeom>
          <a:solidFill>
            <a:srgbClr val="83E3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25"/>
          <p:cNvSpPr/>
          <p:nvPr/>
        </p:nvSpPr>
        <p:spPr>
          <a:xfrm>
            <a:off x="4287941" y="619409"/>
            <a:ext cx="3879300" cy="3879300"/>
          </a:xfrm>
          <a:prstGeom prst="ellipse">
            <a:avLst/>
          </a:pr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25"/>
          <p:cNvSpPr/>
          <p:nvPr/>
        </p:nvSpPr>
        <p:spPr>
          <a:xfrm>
            <a:off x="5144785" y="410538"/>
            <a:ext cx="2166000" cy="2166000"/>
          </a:xfrm>
          <a:prstGeom prst="ellipse">
            <a:avLst/>
          </a:prstGeom>
          <a:solidFill>
            <a:srgbClr val="FFFFFF"/>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25"/>
          <p:cNvSpPr txBox="1"/>
          <p:nvPr/>
        </p:nvSpPr>
        <p:spPr>
          <a:xfrm>
            <a:off x="5491988" y="924400"/>
            <a:ext cx="1496100" cy="7029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a:latin typeface="Roboto"/>
                <a:ea typeface="Roboto"/>
                <a:cs typeface="Roboto"/>
                <a:sym typeface="Roboto"/>
              </a:rPr>
              <a:t>Personal Choice </a:t>
            </a:r>
            <a:endParaRPr b="1">
              <a:latin typeface="Roboto"/>
              <a:ea typeface="Roboto"/>
              <a:cs typeface="Roboto"/>
              <a:sym typeface="Roboto"/>
            </a:endParaRPr>
          </a:p>
          <a:p>
            <a:pPr marL="0" lvl="0" indent="0" algn="ctr" rtl="0">
              <a:spcBef>
                <a:spcPts val="0"/>
              </a:spcBef>
              <a:spcAft>
                <a:spcPts val="0"/>
              </a:spcAft>
              <a:buNone/>
            </a:pPr>
            <a:r>
              <a:rPr lang="en" b="1">
                <a:latin typeface="Roboto"/>
                <a:ea typeface="Roboto"/>
                <a:cs typeface="Roboto"/>
                <a:sym typeface="Roboto"/>
              </a:rPr>
              <a:t>and Interest Based</a:t>
            </a:r>
            <a:endParaRPr b="1">
              <a:latin typeface="Roboto"/>
              <a:ea typeface="Roboto"/>
              <a:cs typeface="Roboto"/>
              <a:sym typeface="Roboto"/>
            </a:endParaRPr>
          </a:p>
        </p:txBody>
      </p:sp>
      <p:grpSp>
        <p:nvGrpSpPr>
          <p:cNvPr id="361" name="Google Shape;361;p25"/>
          <p:cNvGrpSpPr/>
          <p:nvPr/>
        </p:nvGrpSpPr>
        <p:grpSpPr>
          <a:xfrm>
            <a:off x="4049666" y="1493958"/>
            <a:ext cx="2166000" cy="2166000"/>
            <a:chOff x="2519466" y="1493908"/>
            <a:chExt cx="2166000" cy="2166000"/>
          </a:xfrm>
        </p:grpSpPr>
        <p:sp>
          <p:nvSpPr>
            <p:cNvPr id="362" name="Google Shape;362;p25"/>
            <p:cNvSpPr/>
            <p:nvPr/>
          </p:nvSpPr>
          <p:spPr>
            <a:xfrm>
              <a:off x="2519466" y="1493908"/>
              <a:ext cx="2166000" cy="2166000"/>
            </a:xfrm>
            <a:prstGeom prst="ellipse">
              <a:avLst/>
            </a:prstGeom>
            <a:solidFill>
              <a:srgbClr val="458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25"/>
            <p:cNvSpPr txBox="1"/>
            <p:nvPr/>
          </p:nvSpPr>
          <p:spPr>
            <a:xfrm>
              <a:off x="2601163" y="2155900"/>
              <a:ext cx="1496100" cy="702900"/>
            </a:xfrm>
            <a:prstGeom prst="rect">
              <a:avLst/>
            </a:prstGeom>
            <a:solidFill>
              <a:srgbClr val="45818E"/>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a:latin typeface="Roboto"/>
                  <a:ea typeface="Roboto"/>
                  <a:cs typeface="Roboto"/>
                  <a:sym typeface="Roboto"/>
                </a:rPr>
                <a:t>Strategic Priorities Based </a:t>
              </a:r>
              <a:endParaRPr b="1">
                <a:latin typeface="Roboto"/>
                <a:ea typeface="Roboto"/>
                <a:cs typeface="Roboto"/>
                <a:sym typeface="Roboto"/>
              </a:endParaRPr>
            </a:p>
          </p:txBody>
        </p:sp>
      </p:grpSp>
      <p:sp>
        <p:nvSpPr>
          <p:cNvPr id="364" name="Google Shape;364;p25"/>
          <p:cNvSpPr/>
          <p:nvPr/>
        </p:nvSpPr>
        <p:spPr>
          <a:xfrm>
            <a:off x="5144556" y="2566958"/>
            <a:ext cx="2166000" cy="2166000"/>
          </a:xfrm>
          <a:prstGeom prst="ellipse">
            <a:avLst/>
          </a:prstGeom>
          <a:solidFill>
            <a:srgbClr val="FFFFFF"/>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25"/>
          <p:cNvSpPr txBox="1"/>
          <p:nvPr/>
        </p:nvSpPr>
        <p:spPr>
          <a:xfrm>
            <a:off x="5479713" y="3389750"/>
            <a:ext cx="1496100" cy="7029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a:latin typeface="Roboto"/>
                <a:ea typeface="Roboto"/>
                <a:cs typeface="Roboto"/>
                <a:sym typeface="Roboto"/>
              </a:rPr>
              <a:t>Division Based </a:t>
            </a:r>
            <a:endParaRPr b="1">
              <a:latin typeface="Roboto"/>
              <a:ea typeface="Roboto"/>
              <a:cs typeface="Roboto"/>
              <a:sym typeface="Roboto"/>
            </a:endParaRPr>
          </a:p>
        </p:txBody>
      </p:sp>
      <p:sp>
        <p:nvSpPr>
          <p:cNvPr id="366" name="Google Shape;366;p25"/>
          <p:cNvSpPr/>
          <p:nvPr/>
        </p:nvSpPr>
        <p:spPr>
          <a:xfrm>
            <a:off x="6232094" y="1493924"/>
            <a:ext cx="2166000" cy="2166000"/>
          </a:xfrm>
          <a:prstGeom prst="ellipse">
            <a:avLst/>
          </a:prstGeom>
          <a:solidFill>
            <a:srgbClr val="FFFFFF"/>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25"/>
          <p:cNvSpPr txBox="1"/>
          <p:nvPr/>
        </p:nvSpPr>
        <p:spPr>
          <a:xfrm>
            <a:off x="6825888" y="2220350"/>
            <a:ext cx="1496100" cy="7029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b="1">
                <a:latin typeface="Roboto"/>
                <a:ea typeface="Roboto"/>
                <a:cs typeface="Roboto"/>
                <a:sym typeface="Roboto"/>
              </a:rPr>
              <a:t>   Site Based</a:t>
            </a:r>
            <a:endParaRPr b="1">
              <a:latin typeface="Roboto"/>
              <a:ea typeface="Roboto"/>
              <a:cs typeface="Roboto"/>
              <a:sym typeface="Roboto"/>
            </a:endParaRPr>
          </a:p>
        </p:txBody>
      </p:sp>
      <p:sp>
        <p:nvSpPr>
          <p:cNvPr id="368" name="Google Shape;368;p25"/>
          <p:cNvSpPr/>
          <p:nvPr/>
        </p:nvSpPr>
        <p:spPr>
          <a:xfrm>
            <a:off x="5614880" y="1946291"/>
            <a:ext cx="1225800" cy="1225800"/>
          </a:xfrm>
          <a:prstGeom prst="ellipse">
            <a:avLst/>
          </a:prstGeom>
          <a:solidFill>
            <a:schemeClr val="lt1"/>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b="1">
                <a:solidFill>
                  <a:schemeClr val="dk1"/>
                </a:solidFill>
              </a:rPr>
              <a:t>T</a:t>
            </a:r>
            <a:r>
              <a:rPr lang="en" sz="1200" b="1">
                <a:solidFill>
                  <a:schemeClr val="dk1"/>
                </a:solidFill>
              </a:rPr>
              <a:t>eacher Growth for Student Learning</a:t>
            </a:r>
            <a:endParaRPr sz="1200" b="1">
              <a:solidFill>
                <a:schemeClr val="dk1"/>
              </a:solidFill>
            </a:endParaRPr>
          </a:p>
        </p:txBody>
      </p:sp>
      <p:sp>
        <p:nvSpPr>
          <p:cNvPr id="369" name="Google Shape;369;p25"/>
          <p:cNvSpPr txBox="1">
            <a:spLocks noGrp="1"/>
          </p:cNvSpPr>
          <p:nvPr>
            <p:ph type="title"/>
          </p:nvPr>
        </p:nvSpPr>
        <p:spPr>
          <a:xfrm>
            <a:off x="387900" y="555600"/>
            <a:ext cx="2808000" cy="755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Strategic Priorities Based</a:t>
            </a:r>
            <a:endParaRPr/>
          </a:p>
        </p:txBody>
      </p:sp>
      <p:sp>
        <p:nvSpPr>
          <p:cNvPr id="370" name="Google Shape;370;p25"/>
          <p:cNvSpPr txBox="1">
            <a:spLocks noGrp="1"/>
          </p:cNvSpPr>
          <p:nvPr>
            <p:ph type="body" idx="1"/>
          </p:nvPr>
        </p:nvSpPr>
        <p:spPr>
          <a:xfrm>
            <a:off x="387900" y="1594025"/>
            <a:ext cx="2808000" cy="3063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CAI </a:t>
            </a:r>
            <a:endParaRPr/>
          </a:p>
          <a:p>
            <a:pPr marL="0" lvl="0" indent="0" algn="l" rtl="0">
              <a:spcBef>
                <a:spcPts val="1600"/>
              </a:spcBef>
              <a:spcAft>
                <a:spcPts val="0"/>
              </a:spcAft>
              <a:buNone/>
            </a:pPr>
            <a:r>
              <a:rPr lang="en"/>
              <a:t>P-based Learning</a:t>
            </a:r>
            <a:endParaRPr/>
          </a:p>
          <a:p>
            <a:pPr marL="0" lvl="0" indent="0" algn="l" rtl="0">
              <a:spcBef>
                <a:spcPts val="1600"/>
              </a:spcBef>
              <a:spcAft>
                <a:spcPts val="0"/>
              </a:spcAft>
              <a:buNone/>
            </a:pPr>
            <a:r>
              <a:rPr lang="en"/>
              <a:t>Teaching Hard History</a:t>
            </a:r>
            <a:endParaRPr/>
          </a:p>
          <a:p>
            <a:pPr marL="0" lvl="0" indent="0" algn="l" rtl="0">
              <a:spcBef>
                <a:spcPts val="1600"/>
              </a:spcBef>
              <a:spcAft>
                <a:spcPts val="0"/>
              </a:spcAft>
              <a:buNone/>
            </a:pPr>
            <a:r>
              <a:rPr lang="en"/>
              <a:t>Cornerstone Conferences</a:t>
            </a:r>
            <a:endParaRPr/>
          </a:p>
          <a:p>
            <a:pPr marL="0" lvl="0" indent="0" algn="l" rtl="0">
              <a:spcBef>
                <a:spcPts val="1600"/>
              </a:spcBef>
              <a:spcAft>
                <a:spcPts val="0"/>
              </a:spcAft>
              <a:buNone/>
            </a:pPr>
            <a:r>
              <a:rPr lang="en"/>
              <a:t>Freshman Seminar</a:t>
            </a:r>
            <a:endParaRPr/>
          </a:p>
          <a:p>
            <a:pPr marL="0" lvl="0" indent="0" algn="l" rtl="0">
              <a:spcBef>
                <a:spcPts val="1600"/>
              </a:spcBef>
              <a:spcAft>
                <a:spcPts val="0"/>
              </a:spcAft>
              <a:buClr>
                <a:srgbClr val="000000"/>
              </a:buClr>
              <a:buSzPts val="1100"/>
              <a:buFont typeface="Arial"/>
              <a:buNone/>
            </a:pPr>
            <a:r>
              <a:rPr lang="en"/>
              <a:t>SEAD Credentialing</a:t>
            </a:r>
            <a:endParaRPr/>
          </a:p>
          <a:p>
            <a:pPr marL="0" lvl="0" indent="0" algn="l" rtl="0">
              <a:spcBef>
                <a:spcPts val="1600"/>
              </a:spcBef>
              <a:spcAft>
                <a:spcPts val="0"/>
              </a:spcAft>
              <a:buClr>
                <a:srgbClr val="000000"/>
              </a:buClr>
              <a:buSzPts val="1100"/>
              <a:buFont typeface="Arial"/>
              <a:buNone/>
            </a:pPr>
            <a:r>
              <a:rPr lang="en"/>
              <a:t>CRT Micro-credentialing and Certification</a:t>
            </a:r>
            <a:endParaRPr/>
          </a:p>
          <a:p>
            <a:pPr marL="0" lvl="0" indent="0" algn="l" rtl="0">
              <a:spcBef>
                <a:spcPts val="1600"/>
              </a:spcBef>
              <a:spcAft>
                <a:spcPts val="0"/>
              </a:spcAft>
              <a:buNone/>
            </a:pPr>
            <a:endParaRPr/>
          </a:p>
          <a:p>
            <a:pPr marL="0" lvl="0" indent="0" algn="l" rtl="0">
              <a:spcBef>
                <a:spcPts val="1600"/>
              </a:spcBef>
              <a:spcAft>
                <a:spcPts val="1600"/>
              </a:spcAft>
              <a:buNone/>
            </a:pP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p26"/>
          <p:cNvSpPr txBox="1">
            <a:spLocks noGrp="1"/>
          </p:cNvSpPr>
          <p:nvPr>
            <p:ph type="ctrTitle" idx="4294967295"/>
          </p:nvPr>
        </p:nvSpPr>
        <p:spPr>
          <a:xfrm>
            <a:off x="842100" y="1246050"/>
            <a:ext cx="5518800" cy="21942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b="1"/>
              <a:t>SEAD Credentialing: </a:t>
            </a:r>
            <a:endParaRPr sz="3600" b="1"/>
          </a:p>
          <a:p>
            <a:pPr marL="0" lvl="0" indent="0" algn="l" rtl="0">
              <a:spcBef>
                <a:spcPts val="0"/>
              </a:spcBef>
              <a:spcAft>
                <a:spcPts val="0"/>
              </a:spcAft>
              <a:buNone/>
            </a:pPr>
            <a:r>
              <a:rPr lang="en" sz="3600" i="1"/>
              <a:t>An Example of a </a:t>
            </a:r>
            <a:endParaRPr sz="3600" i="1"/>
          </a:p>
          <a:p>
            <a:pPr marL="0" lvl="0" indent="0" algn="l" rtl="0">
              <a:spcBef>
                <a:spcPts val="0"/>
              </a:spcBef>
              <a:spcAft>
                <a:spcPts val="0"/>
              </a:spcAft>
              <a:buNone/>
            </a:pPr>
            <a:r>
              <a:rPr lang="en" sz="3600" i="1"/>
              <a:t>Strategic Priorities Based Initiative</a:t>
            </a:r>
            <a:r>
              <a:rPr lang="en" sz="3000" i="1"/>
              <a:t> </a:t>
            </a:r>
            <a:endParaRPr sz="3000" i="1"/>
          </a:p>
        </p:txBody>
      </p:sp>
      <p:grpSp>
        <p:nvGrpSpPr>
          <p:cNvPr id="376" name="Google Shape;376;p26"/>
          <p:cNvGrpSpPr/>
          <p:nvPr/>
        </p:nvGrpSpPr>
        <p:grpSpPr>
          <a:xfrm>
            <a:off x="6044433" y="1301527"/>
            <a:ext cx="3099560" cy="3081021"/>
            <a:chOff x="4049666" y="410538"/>
            <a:chExt cx="4348428" cy="4322420"/>
          </a:xfrm>
        </p:grpSpPr>
        <p:sp>
          <p:nvSpPr>
            <p:cNvPr id="377" name="Google Shape;377;p26"/>
            <p:cNvSpPr/>
            <p:nvPr/>
          </p:nvSpPr>
          <p:spPr>
            <a:xfrm>
              <a:off x="4287941" y="619409"/>
              <a:ext cx="3879300" cy="3879300"/>
            </a:xfrm>
            <a:prstGeom prst="ellipse">
              <a:avLst/>
            </a:pr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800"/>
            </a:p>
          </p:txBody>
        </p:sp>
        <p:grpSp>
          <p:nvGrpSpPr>
            <p:cNvPr id="378" name="Google Shape;378;p26"/>
            <p:cNvGrpSpPr/>
            <p:nvPr/>
          </p:nvGrpSpPr>
          <p:grpSpPr>
            <a:xfrm>
              <a:off x="5144785" y="410538"/>
              <a:ext cx="2166000" cy="2166000"/>
              <a:chOff x="3614360" y="410488"/>
              <a:chExt cx="2166000" cy="2166000"/>
            </a:xfrm>
          </p:grpSpPr>
          <p:sp>
            <p:nvSpPr>
              <p:cNvPr id="379" name="Google Shape;379;p26"/>
              <p:cNvSpPr/>
              <p:nvPr/>
            </p:nvSpPr>
            <p:spPr>
              <a:xfrm>
                <a:off x="3614360" y="410488"/>
                <a:ext cx="2166000" cy="2166000"/>
              </a:xfrm>
              <a:prstGeom prst="ellipse">
                <a:avLst/>
              </a:pr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800"/>
              </a:p>
            </p:txBody>
          </p:sp>
          <p:sp>
            <p:nvSpPr>
              <p:cNvPr id="380" name="Google Shape;380;p26"/>
              <p:cNvSpPr txBox="1"/>
              <p:nvPr/>
            </p:nvSpPr>
            <p:spPr>
              <a:xfrm>
                <a:off x="3961563" y="924350"/>
                <a:ext cx="1496100" cy="702900"/>
              </a:xfrm>
              <a:prstGeom prst="rect">
                <a:avLst/>
              </a:prstGeom>
              <a:solidFill>
                <a:srgbClr val="D0E0E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b="1">
                    <a:latin typeface="Roboto"/>
                    <a:ea typeface="Roboto"/>
                    <a:cs typeface="Roboto"/>
                    <a:sym typeface="Roboto"/>
                  </a:rPr>
                  <a:t>Personal Choice </a:t>
                </a:r>
                <a:endParaRPr sz="800" b="1">
                  <a:latin typeface="Roboto"/>
                  <a:ea typeface="Roboto"/>
                  <a:cs typeface="Roboto"/>
                  <a:sym typeface="Roboto"/>
                </a:endParaRPr>
              </a:p>
              <a:p>
                <a:pPr marL="0" lvl="0" indent="0" algn="ctr" rtl="0">
                  <a:spcBef>
                    <a:spcPts val="0"/>
                  </a:spcBef>
                  <a:spcAft>
                    <a:spcPts val="0"/>
                  </a:spcAft>
                  <a:buNone/>
                </a:pPr>
                <a:r>
                  <a:rPr lang="en" sz="800" b="1">
                    <a:latin typeface="Roboto"/>
                    <a:ea typeface="Roboto"/>
                    <a:cs typeface="Roboto"/>
                    <a:sym typeface="Roboto"/>
                  </a:rPr>
                  <a:t>and Interest Based</a:t>
                </a:r>
                <a:endParaRPr sz="800" b="1">
                  <a:latin typeface="Roboto"/>
                  <a:ea typeface="Roboto"/>
                  <a:cs typeface="Roboto"/>
                  <a:sym typeface="Roboto"/>
                </a:endParaRPr>
              </a:p>
            </p:txBody>
          </p:sp>
        </p:grpSp>
        <p:grpSp>
          <p:nvGrpSpPr>
            <p:cNvPr id="381" name="Google Shape;381;p26"/>
            <p:cNvGrpSpPr/>
            <p:nvPr/>
          </p:nvGrpSpPr>
          <p:grpSpPr>
            <a:xfrm>
              <a:off x="4049666" y="1493958"/>
              <a:ext cx="2166000" cy="2166000"/>
              <a:chOff x="2519466" y="1493908"/>
              <a:chExt cx="2166000" cy="2166000"/>
            </a:xfrm>
          </p:grpSpPr>
          <p:sp>
            <p:nvSpPr>
              <p:cNvPr id="382" name="Google Shape;382;p26"/>
              <p:cNvSpPr/>
              <p:nvPr/>
            </p:nvSpPr>
            <p:spPr>
              <a:xfrm>
                <a:off x="2519466" y="1493908"/>
                <a:ext cx="2166000" cy="2166000"/>
              </a:xfrm>
              <a:prstGeom prst="ellipse">
                <a:avLst/>
              </a:prstGeom>
              <a:solidFill>
                <a:srgbClr val="458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800"/>
              </a:p>
            </p:txBody>
          </p:sp>
          <p:sp>
            <p:nvSpPr>
              <p:cNvPr id="383" name="Google Shape;383;p26"/>
              <p:cNvSpPr txBox="1"/>
              <p:nvPr/>
            </p:nvSpPr>
            <p:spPr>
              <a:xfrm>
                <a:off x="2601163" y="2155900"/>
                <a:ext cx="1496100" cy="702900"/>
              </a:xfrm>
              <a:prstGeom prst="rect">
                <a:avLst/>
              </a:prstGeom>
              <a:solidFill>
                <a:srgbClr val="45818E"/>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b="1">
                    <a:latin typeface="Roboto"/>
                    <a:ea typeface="Roboto"/>
                    <a:cs typeface="Roboto"/>
                    <a:sym typeface="Roboto"/>
                  </a:rPr>
                  <a:t>Strategic Priorities Based </a:t>
                </a:r>
                <a:endParaRPr sz="800" b="1">
                  <a:latin typeface="Roboto"/>
                  <a:ea typeface="Roboto"/>
                  <a:cs typeface="Roboto"/>
                  <a:sym typeface="Roboto"/>
                </a:endParaRPr>
              </a:p>
            </p:txBody>
          </p:sp>
        </p:grpSp>
        <p:grpSp>
          <p:nvGrpSpPr>
            <p:cNvPr id="384" name="Google Shape;384;p26"/>
            <p:cNvGrpSpPr/>
            <p:nvPr/>
          </p:nvGrpSpPr>
          <p:grpSpPr>
            <a:xfrm>
              <a:off x="5144556" y="2566958"/>
              <a:ext cx="2166000" cy="2166000"/>
              <a:chOff x="3614356" y="2566908"/>
              <a:chExt cx="2166000" cy="2166000"/>
            </a:xfrm>
          </p:grpSpPr>
          <p:sp>
            <p:nvSpPr>
              <p:cNvPr id="385" name="Google Shape;385;p26"/>
              <p:cNvSpPr/>
              <p:nvPr/>
            </p:nvSpPr>
            <p:spPr>
              <a:xfrm>
                <a:off x="3614356" y="2566908"/>
                <a:ext cx="2166000" cy="2166000"/>
              </a:xfrm>
              <a:prstGeom prst="ellipse">
                <a:avLst/>
              </a:prstGeom>
              <a:solidFill>
                <a:srgbClr val="76A5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800"/>
              </a:p>
            </p:txBody>
          </p:sp>
          <p:sp>
            <p:nvSpPr>
              <p:cNvPr id="386" name="Google Shape;386;p26"/>
              <p:cNvSpPr txBox="1"/>
              <p:nvPr/>
            </p:nvSpPr>
            <p:spPr>
              <a:xfrm>
                <a:off x="3949513" y="3389700"/>
                <a:ext cx="1496100" cy="702900"/>
              </a:xfrm>
              <a:prstGeom prst="rect">
                <a:avLst/>
              </a:prstGeom>
              <a:solidFill>
                <a:srgbClr val="76A5A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b="1">
                    <a:latin typeface="Roboto"/>
                    <a:ea typeface="Roboto"/>
                    <a:cs typeface="Roboto"/>
                    <a:sym typeface="Roboto"/>
                  </a:rPr>
                  <a:t>Division Based </a:t>
                </a:r>
                <a:endParaRPr sz="800" b="1">
                  <a:latin typeface="Roboto"/>
                  <a:ea typeface="Roboto"/>
                  <a:cs typeface="Roboto"/>
                  <a:sym typeface="Roboto"/>
                </a:endParaRPr>
              </a:p>
            </p:txBody>
          </p:sp>
        </p:grpSp>
        <p:grpSp>
          <p:nvGrpSpPr>
            <p:cNvPr id="387" name="Google Shape;387;p26"/>
            <p:cNvGrpSpPr/>
            <p:nvPr/>
          </p:nvGrpSpPr>
          <p:grpSpPr>
            <a:xfrm>
              <a:off x="6232094" y="1493924"/>
              <a:ext cx="2166000" cy="2166000"/>
              <a:chOff x="4701894" y="1493874"/>
              <a:chExt cx="2166000" cy="2166000"/>
            </a:xfrm>
          </p:grpSpPr>
          <p:sp>
            <p:nvSpPr>
              <p:cNvPr id="388" name="Google Shape;388;p26"/>
              <p:cNvSpPr/>
              <p:nvPr/>
            </p:nvSpPr>
            <p:spPr>
              <a:xfrm>
                <a:off x="4701894" y="1493874"/>
                <a:ext cx="2166000" cy="2166000"/>
              </a:xfrm>
              <a:prstGeom prst="ellipse">
                <a:avLst/>
              </a:prstGeom>
              <a:solidFill>
                <a:srgbClr val="A2C4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800"/>
              </a:p>
            </p:txBody>
          </p:sp>
          <p:sp>
            <p:nvSpPr>
              <p:cNvPr id="389" name="Google Shape;389;p26"/>
              <p:cNvSpPr txBox="1"/>
              <p:nvPr/>
            </p:nvSpPr>
            <p:spPr>
              <a:xfrm>
                <a:off x="5295688" y="2220300"/>
                <a:ext cx="1496100" cy="702900"/>
              </a:xfrm>
              <a:prstGeom prst="rect">
                <a:avLst/>
              </a:prstGeom>
              <a:solidFill>
                <a:srgbClr val="A2C4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800" b="1">
                    <a:latin typeface="Roboto"/>
                    <a:ea typeface="Roboto"/>
                    <a:cs typeface="Roboto"/>
                    <a:sym typeface="Roboto"/>
                  </a:rPr>
                  <a:t>   Site Based</a:t>
                </a:r>
                <a:endParaRPr sz="800" b="1">
                  <a:latin typeface="Roboto"/>
                  <a:ea typeface="Roboto"/>
                  <a:cs typeface="Roboto"/>
                  <a:sym typeface="Roboto"/>
                </a:endParaRPr>
              </a:p>
            </p:txBody>
          </p:sp>
        </p:grpSp>
        <p:sp>
          <p:nvSpPr>
            <p:cNvPr id="390" name="Google Shape;390;p26"/>
            <p:cNvSpPr/>
            <p:nvPr/>
          </p:nvSpPr>
          <p:spPr>
            <a:xfrm>
              <a:off x="5614880" y="1946291"/>
              <a:ext cx="1225800" cy="1225800"/>
            </a:xfrm>
            <a:prstGeom prst="ellipse">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b="1">
                  <a:solidFill>
                    <a:schemeClr val="dk1"/>
                  </a:solidFill>
                </a:rPr>
                <a:t>Teacher Growth for Student Learning</a:t>
              </a:r>
              <a:endParaRPr sz="800" b="1">
                <a:solidFill>
                  <a:schemeClr val="dk1"/>
                </a:solidFill>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Google Shape;395;p27"/>
          <p:cNvSpPr txBox="1">
            <a:spLocks noGrp="1"/>
          </p:cNvSpPr>
          <p:nvPr>
            <p:ph type="title"/>
          </p:nvPr>
        </p:nvSpPr>
        <p:spPr>
          <a:xfrm>
            <a:off x="387900" y="534675"/>
            <a:ext cx="8520600" cy="572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SEAD Credentialing</a:t>
            </a:r>
            <a:endParaRPr/>
          </a:p>
        </p:txBody>
      </p:sp>
      <p:sp>
        <p:nvSpPr>
          <p:cNvPr id="396" name="Google Shape;396;p27"/>
          <p:cNvSpPr txBox="1">
            <a:spLocks noGrp="1"/>
          </p:cNvSpPr>
          <p:nvPr>
            <p:ph type="body" idx="1"/>
          </p:nvPr>
        </p:nvSpPr>
        <p:spPr>
          <a:xfrm>
            <a:off x="387900" y="1489825"/>
            <a:ext cx="3999900" cy="3078900"/>
          </a:xfrm>
          <a:prstGeom prst="rect">
            <a:avLst/>
          </a:prstGeom>
          <a:solidFill>
            <a:schemeClr val="accent1"/>
          </a:solidFill>
          <a:ln w="9525" cap="flat" cmpd="sng">
            <a:solidFill>
              <a:srgbClr val="FFFFFF"/>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b="1"/>
              <a:t>Four Strands:</a:t>
            </a:r>
            <a:endParaRPr b="1"/>
          </a:p>
          <a:p>
            <a:pPr marL="0" lvl="0" indent="0" algn="l" rtl="0">
              <a:lnSpc>
                <a:spcPct val="100000"/>
              </a:lnSpc>
              <a:spcBef>
                <a:spcPts val="1600"/>
              </a:spcBef>
              <a:spcAft>
                <a:spcPts val="0"/>
              </a:spcAft>
              <a:buNone/>
            </a:pPr>
            <a:r>
              <a:rPr lang="en"/>
              <a:t>School Culture and Responsive Classrooms</a:t>
            </a:r>
            <a:endParaRPr/>
          </a:p>
          <a:p>
            <a:pPr marL="0" lvl="0" indent="0" algn="l" rtl="0">
              <a:lnSpc>
                <a:spcPct val="100000"/>
              </a:lnSpc>
              <a:spcBef>
                <a:spcPts val="1600"/>
              </a:spcBef>
              <a:spcAft>
                <a:spcPts val="0"/>
              </a:spcAft>
              <a:buNone/>
            </a:pPr>
            <a:r>
              <a:rPr lang="en"/>
              <a:t>Culturally Responsive Teaching</a:t>
            </a:r>
            <a:endParaRPr/>
          </a:p>
          <a:p>
            <a:pPr marL="0" lvl="0" indent="0" algn="l" rtl="0">
              <a:lnSpc>
                <a:spcPct val="100000"/>
              </a:lnSpc>
              <a:spcBef>
                <a:spcPts val="1600"/>
              </a:spcBef>
              <a:spcAft>
                <a:spcPts val="0"/>
              </a:spcAft>
              <a:buNone/>
            </a:pPr>
            <a:r>
              <a:rPr lang="en"/>
              <a:t>Safe Brain and Trauma Sensitivity</a:t>
            </a:r>
            <a:endParaRPr/>
          </a:p>
          <a:p>
            <a:pPr marL="0" lvl="0" indent="0" algn="l" rtl="0">
              <a:lnSpc>
                <a:spcPct val="100000"/>
              </a:lnSpc>
              <a:spcBef>
                <a:spcPts val="1600"/>
              </a:spcBef>
              <a:spcAft>
                <a:spcPts val="1600"/>
              </a:spcAft>
              <a:buNone/>
            </a:pPr>
            <a:r>
              <a:rPr lang="en"/>
              <a:t>Family Engagement</a:t>
            </a:r>
            <a:endParaRPr/>
          </a:p>
        </p:txBody>
      </p:sp>
      <p:sp>
        <p:nvSpPr>
          <p:cNvPr id="397" name="Google Shape;397;p27"/>
          <p:cNvSpPr txBox="1">
            <a:spLocks noGrp="1"/>
          </p:cNvSpPr>
          <p:nvPr>
            <p:ph type="body" idx="2"/>
          </p:nvPr>
        </p:nvSpPr>
        <p:spPr>
          <a:xfrm>
            <a:off x="4756200" y="1489825"/>
            <a:ext cx="3999900" cy="3078900"/>
          </a:xfrm>
          <a:prstGeom prst="rect">
            <a:avLst/>
          </a:prstGeom>
          <a:solidFill>
            <a:schemeClr val="accent1"/>
          </a:solidFill>
          <a:ln w="9525" cap="flat" cmpd="sng">
            <a:solidFill>
              <a:srgbClr val="FFFFFF"/>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b="1"/>
              <a:t>Key Components:</a:t>
            </a:r>
            <a:endParaRPr b="1"/>
          </a:p>
          <a:p>
            <a:pPr marL="0" lvl="0" indent="0" algn="l" rtl="0">
              <a:lnSpc>
                <a:spcPct val="100000"/>
              </a:lnSpc>
              <a:spcBef>
                <a:spcPts val="1600"/>
              </a:spcBef>
              <a:spcAft>
                <a:spcPts val="0"/>
              </a:spcAft>
              <a:buNone/>
            </a:pPr>
            <a:r>
              <a:rPr lang="en"/>
              <a:t>Offers Breadth and Depth of Professional Learning </a:t>
            </a:r>
            <a:endParaRPr/>
          </a:p>
          <a:p>
            <a:pPr marL="0" lvl="0" indent="0" algn="l" rtl="0">
              <a:lnSpc>
                <a:spcPct val="100000"/>
              </a:lnSpc>
              <a:spcBef>
                <a:spcPts val="1600"/>
              </a:spcBef>
              <a:spcAft>
                <a:spcPts val="0"/>
              </a:spcAft>
              <a:buNone/>
            </a:pPr>
            <a:r>
              <a:rPr lang="en"/>
              <a:t>Teachers have elements of choice</a:t>
            </a:r>
            <a:endParaRPr/>
          </a:p>
          <a:p>
            <a:pPr marL="0" lvl="0" indent="0" algn="l" rtl="0">
              <a:lnSpc>
                <a:spcPct val="100000"/>
              </a:lnSpc>
              <a:spcBef>
                <a:spcPts val="1600"/>
              </a:spcBef>
              <a:spcAft>
                <a:spcPts val="0"/>
              </a:spcAft>
              <a:buNone/>
            </a:pPr>
            <a:r>
              <a:rPr lang="en"/>
              <a:t>Self-paced</a:t>
            </a:r>
            <a:endParaRPr/>
          </a:p>
          <a:p>
            <a:pPr marL="0" lvl="0" indent="0" algn="l" rtl="0">
              <a:lnSpc>
                <a:spcPct val="100000"/>
              </a:lnSpc>
              <a:spcBef>
                <a:spcPts val="1600"/>
              </a:spcBef>
              <a:spcAft>
                <a:spcPts val="0"/>
              </a:spcAft>
              <a:buNone/>
            </a:pPr>
            <a:r>
              <a:rPr lang="en"/>
              <a:t>Integrates reflection and implementation into professional learning</a:t>
            </a:r>
            <a:endParaRPr/>
          </a:p>
          <a:p>
            <a:pPr marL="457200" lvl="0" indent="0" algn="l" rtl="0">
              <a:spcBef>
                <a:spcPts val="1600"/>
              </a:spcBef>
              <a:spcAft>
                <a:spcPts val="1600"/>
              </a:spcAft>
              <a:buNone/>
            </a:pP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pic>
        <p:nvPicPr>
          <p:cNvPr id="402" name="Google Shape;402;p28"/>
          <p:cNvPicPr preferRelativeResize="0"/>
          <p:nvPr/>
        </p:nvPicPr>
        <p:blipFill>
          <a:blip r:embed="rId3">
            <a:alphaModFix/>
          </a:blip>
          <a:stretch>
            <a:fillRect/>
          </a:stretch>
        </p:blipFill>
        <p:spPr>
          <a:xfrm>
            <a:off x="1245775" y="227475"/>
            <a:ext cx="6652452" cy="4838693"/>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pic>
        <p:nvPicPr>
          <p:cNvPr id="407" name="Google Shape;407;p29"/>
          <p:cNvPicPr preferRelativeResize="0"/>
          <p:nvPr/>
        </p:nvPicPr>
        <p:blipFill>
          <a:blip r:embed="rId3">
            <a:alphaModFix/>
          </a:blip>
          <a:stretch>
            <a:fillRect/>
          </a:stretch>
        </p:blipFill>
        <p:spPr>
          <a:xfrm>
            <a:off x="1245775" y="89825"/>
            <a:ext cx="6652452" cy="4838693"/>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pic>
        <p:nvPicPr>
          <p:cNvPr id="412" name="Google Shape;412;p30"/>
          <p:cNvPicPr preferRelativeResize="0"/>
          <p:nvPr/>
        </p:nvPicPr>
        <p:blipFill>
          <a:blip r:embed="rId3">
            <a:alphaModFix/>
          </a:blip>
          <a:stretch>
            <a:fillRect/>
          </a:stretch>
        </p:blipFill>
        <p:spPr>
          <a:xfrm>
            <a:off x="1245775" y="152400"/>
            <a:ext cx="6652452" cy="4838693"/>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16"/>
        <p:cNvGrpSpPr/>
        <p:nvPr/>
      </p:nvGrpSpPr>
      <p:grpSpPr>
        <a:xfrm>
          <a:off x="0" y="0"/>
          <a:ext cx="0" cy="0"/>
          <a:chOff x="0" y="0"/>
          <a:chExt cx="0" cy="0"/>
        </a:xfrm>
      </p:grpSpPr>
      <p:pic>
        <p:nvPicPr>
          <p:cNvPr id="417" name="Google Shape;417;p31"/>
          <p:cNvPicPr preferRelativeResize="0"/>
          <p:nvPr/>
        </p:nvPicPr>
        <p:blipFill>
          <a:blip r:embed="rId3">
            <a:alphaModFix/>
          </a:blip>
          <a:stretch>
            <a:fillRect/>
          </a:stretch>
        </p:blipFill>
        <p:spPr>
          <a:xfrm>
            <a:off x="2771500" y="79550"/>
            <a:ext cx="3923884" cy="483870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14"/>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Alignment to our Vision and Mission</a:t>
            </a:r>
            <a:endParaRPr/>
          </a:p>
        </p:txBody>
      </p:sp>
      <p:sp>
        <p:nvSpPr>
          <p:cNvPr id="70" name="Google Shape;70;p14"/>
          <p:cNvSpPr txBox="1">
            <a:spLocks noGrp="1"/>
          </p:cNvSpPr>
          <p:nvPr>
            <p:ph type="body" idx="1"/>
          </p:nvPr>
        </p:nvSpPr>
        <p:spPr>
          <a:xfrm>
            <a:off x="1301175" y="1610875"/>
            <a:ext cx="3873900" cy="1104600"/>
          </a:xfrm>
          <a:prstGeom prst="rect">
            <a:avLst/>
          </a:prstGeom>
          <a:noFill/>
          <a:ln w="9525" cap="flat" cmpd="sng">
            <a:solidFill>
              <a:srgbClr val="00FFFF"/>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1600"/>
              </a:spcAft>
              <a:buNone/>
            </a:pPr>
            <a:r>
              <a:rPr lang="en"/>
              <a:t>Vision--All learners believe in their power to embrace learning, to excel, and to own their future. </a:t>
            </a:r>
            <a:endParaRPr/>
          </a:p>
        </p:txBody>
      </p:sp>
      <p:sp>
        <p:nvSpPr>
          <p:cNvPr id="71" name="Google Shape;71;p14"/>
          <p:cNvSpPr txBox="1">
            <a:spLocks noGrp="1"/>
          </p:cNvSpPr>
          <p:nvPr>
            <p:ph type="body" idx="2"/>
          </p:nvPr>
        </p:nvSpPr>
        <p:spPr>
          <a:xfrm>
            <a:off x="3673825" y="2960850"/>
            <a:ext cx="4068900" cy="1223700"/>
          </a:xfrm>
          <a:prstGeom prst="rect">
            <a:avLst/>
          </a:prstGeom>
          <a:ln w="9525" cap="flat" cmpd="sng">
            <a:solidFill>
              <a:srgbClr val="00FFFF"/>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1600"/>
              </a:spcAft>
              <a:buNone/>
            </a:pPr>
            <a:r>
              <a:rPr lang="en"/>
              <a:t>Mission--The core purpose of Albemarle County Public Schools is to establish a community of learners and learning, through relationships, relevance and rigor, one student at a time.</a:t>
            </a:r>
            <a:endParaRPr/>
          </a:p>
        </p:txBody>
      </p:sp>
      <p:cxnSp>
        <p:nvCxnSpPr>
          <p:cNvPr id="72" name="Google Shape;72;p14"/>
          <p:cNvCxnSpPr/>
          <p:nvPr/>
        </p:nvCxnSpPr>
        <p:spPr>
          <a:xfrm>
            <a:off x="7148325" y="2807475"/>
            <a:ext cx="1082400" cy="1082400"/>
          </a:xfrm>
          <a:prstGeom prst="straightConnector1">
            <a:avLst/>
          </a:prstGeom>
          <a:noFill/>
          <a:ln w="9525" cap="flat" cmpd="sng">
            <a:solidFill>
              <a:schemeClr val="dk2"/>
            </a:solidFill>
            <a:prstDash val="solid"/>
            <a:round/>
            <a:headEnd type="none" w="med" len="med"/>
            <a:tailEnd type="none" w="med" len="med"/>
          </a:ln>
        </p:spPr>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15"/>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Alignment to our Strategic Priorities</a:t>
            </a:r>
            <a:endParaRPr/>
          </a:p>
        </p:txBody>
      </p:sp>
      <p:sp>
        <p:nvSpPr>
          <p:cNvPr id="78" name="Google Shape;78;p15"/>
          <p:cNvSpPr txBox="1">
            <a:spLocks noGrp="1"/>
          </p:cNvSpPr>
          <p:nvPr>
            <p:ph type="body" idx="1"/>
          </p:nvPr>
        </p:nvSpPr>
        <p:spPr>
          <a:xfrm>
            <a:off x="387900" y="1144124"/>
            <a:ext cx="8368200" cy="3078900"/>
          </a:xfrm>
          <a:prstGeom prst="rect">
            <a:avLst/>
          </a:prstGeom>
        </p:spPr>
        <p:txBody>
          <a:bodyPr spcFirstLastPara="1" wrap="square" lIns="91425" tIns="91425" rIns="91425" bIns="91425" anchor="t" anchorCtr="0">
            <a:noAutofit/>
          </a:bodyPr>
          <a:lstStyle/>
          <a:p>
            <a:pPr marL="0" lvl="0" indent="0" algn="l" rtl="0">
              <a:lnSpc>
                <a:spcPct val="200000"/>
              </a:lnSpc>
              <a:spcBef>
                <a:spcPts val="0"/>
              </a:spcBef>
              <a:spcAft>
                <a:spcPts val="0"/>
              </a:spcAft>
              <a:buNone/>
            </a:pPr>
            <a:endParaRPr/>
          </a:p>
          <a:p>
            <a:pPr marL="457200" lvl="0" indent="-381000" algn="l" rtl="0">
              <a:lnSpc>
                <a:spcPct val="100000"/>
              </a:lnSpc>
              <a:spcBef>
                <a:spcPts val="0"/>
              </a:spcBef>
              <a:spcAft>
                <a:spcPts val="0"/>
              </a:spcAft>
              <a:buSzPts val="2400"/>
              <a:buChar char="●"/>
            </a:pPr>
            <a:r>
              <a:rPr lang="en" sz="2400"/>
              <a:t>Create a culture of high expectations for all.</a:t>
            </a:r>
            <a:endParaRPr sz="2400"/>
          </a:p>
          <a:p>
            <a:pPr marL="457200" lvl="0" indent="-381000" algn="l" rtl="0">
              <a:lnSpc>
                <a:spcPct val="100000"/>
              </a:lnSpc>
              <a:spcBef>
                <a:spcPts val="0"/>
              </a:spcBef>
              <a:spcAft>
                <a:spcPts val="0"/>
              </a:spcAft>
              <a:buSzPts val="2400"/>
              <a:buChar char="●"/>
            </a:pPr>
            <a:r>
              <a:rPr lang="en" sz="2400"/>
              <a:t>Identify and remove practices that perpetuate the achievement gap.</a:t>
            </a:r>
            <a:endParaRPr sz="2400"/>
          </a:p>
          <a:p>
            <a:pPr marL="457200" lvl="0" indent="-381000" algn="l" rtl="0">
              <a:lnSpc>
                <a:spcPct val="100000"/>
              </a:lnSpc>
              <a:spcBef>
                <a:spcPts val="0"/>
              </a:spcBef>
              <a:spcAft>
                <a:spcPts val="0"/>
              </a:spcAft>
              <a:buSzPts val="2400"/>
              <a:buChar char="●"/>
            </a:pPr>
            <a:r>
              <a:rPr lang="en" sz="2400"/>
              <a:t>Ensure that students identify and develop personal interests.</a:t>
            </a:r>
            <a:endParaRPr sz="2400"/>
          </a:p>
          <a:p>
            <a:pPr marL="0" lvl="0" indent="0" algn="l" rtl="0">
              <a:spcBef>
                <a:spcPts val="0"/>
              </a:spcBef>
              <a:spcAft>
                <a:spcPts val="1600"/>
              </a:spcAft>
              <a:buNone/>
            </a:pP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16"/>
          <p:cNvSpPr/>
          <p:nvPr/>
        </p:nvSpPr>
        <p:spPr>
          <a:xfrm>
            <a:off x="4287941" y="619409"/>
            <a:ext cx="3879300" cy="3879300"/>
          </a:xfrm>
          <a:prstGeom prst="ellipse">
            <a:avLst/>
          </a:prstGeom>
          <a:solidFill>
            <a:srgbClr val="83E3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4" name="Google Shape;84;p16"/>
          <p:cNvGrpSpPr/>
          <p:nvPr/>
        </p:nvGrpSpPr>
        <p:grpSpPr>
          <a:xfrm>
            <a:off x="5144560" y="410538"/>
            <a:ext cx="2166000" cy="2166000"/>
            <a:chOff x="3614360" y="410488"/>
            <a:chExt cx="2166000" cy="2166000"/>
          </a:xfrm>
        </p:grpSpPr>
        <p:sp>
          <p:nvSpPr>
            <p:cNvPr id="85" name="Google Shape;85;p16"/>
            <p:cNvSpPr/>
            <p:nvPr/>
          </p:nvSpPr>
          <p:spPr>
            <a:xfrm>
              <a:off x="3614360" y="410488"/>
              <a:ext cx="2166000" cy="2166000"/>
            </a:xfrm>
            <a:prstGeom prst="ellipse">
              <a:avLst/>
            </a:prstGeom>
            <a:solidFill>
              <a:srgbClr val="1D7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16"/>
            <p:cNvSpPr txBox="1"/>
            <p:nvPr/>
          </p:nvSpPr>
          <p:spPr>
            <a:xfrm>
              <a:off x="3961563" y="924350"/>
              <a:ext cx="1496100" cy="702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rgbClr val="FFFFFF"/>
                  </a:solidFill>
                  <a:latin typeface="Roboto"/>
                  <a:ea typeface="Roboto"/>
                  <a:cs typeface="Roboto"/>
                  <a:sym typeface="Roboto"/>
                </a:rPr>
                <a:t>Vestibulum congue </a:t>
              </a:r>
              <a:endParaRPr sz="1000">
                <a:solidFill>
                  <a:srgbClr val="FFFFFF"/>
                </a:solidFill>
                <a:latin typeface="Roboto"/>
                <a:ea typeface="Roboto"/>
                <a:cs typeface="Roboto"/>
                <a:sym typeface="Roboto"/>
              </a:endParaRPr>
            </a:p>
          </p:txBody>
        </p:sp>
      </p:grpSp>
      <p:grpSp>
        <p:nvGrpSpPr>
          <p:cNvPr id="87" name="Google Shape;87;p16"/>
          <p:cNvGrpSpPr/>
          <p:nvPr/>
        </p:nvGrpSpPr>
        <p:grpSpPr>
          <a:xfrm>
            <a:off x="4049666" y="1493958"/>
            <a:ext cx="2166000" cy="2166000"/>
            <a:chOff x="2519466" y="1493908"/>
            <a:chExt cx="2166000" cy="2166000"/>
          </a:xfrm>
        </p:grpSpPr>
        <p:sp>
          <p:nvSpPr>
            <p:cNvPr id="88" name="Google Shape;88;p16"/>
            <p:cNvSpPr/>
            <p:nvPr/>
          </p:nvSpPr>
          <p:spPr>
            <a:xfrm>
              <a:off x="2519466" y="1493908"/>
              <a:ext cx="2166000" cy="2166000"/>
            </a:xfrm>
            <a:prstGeom prst="ellipse">
              <a:avLst/>
            </a:prstGeom>
            <a:solidFill>
              <a:srgbClr val="1B78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6"/>
            <p:cNvSpPr txBox="1"/>
            <p:nvPr/>
          </p:nvSpPr>
          <p:spPr>
            <a:xfrm>
              <a:off x="2601163" y="2232100"/>
              <a:ext cx="1496100" cy="702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rgbClr val="FFFFFF"/>
                  </a:solidFill>
                  <a:latin typeface="Roboto"/>
                  <a:ea typeface="Roboto"/>
                  <a:cs typeface="Roboto"/>
                  <a:sym typeface="Roboto"/>
                </a:rPr>
                <a:t>Vestibulum congue </a:t>
              </a:r>
              <a:endParaRPr sz="1000">
                <a:solidFill>
                  <a:srgbClr val="FFFFFF"/>
                </a:solidFill>
                <a:latin typeface="Roboto"/>
                <a:ea typeface="Roboto"/>
                <a:cs typeface="Roboto"/>
                <a:sym typeface="Roboto"/>
              </a:endParaRPr>
            </a:p>
          </p:txBody>
        </p:sp>
      </p:grpSp>
      <p:grpSp>
        <p:nvGrpSpPr>
          <p:cNvPr id="90" name="Google Shape;90;p16"/>
          <p:cNvGrpSpPr/>
          <p:nvPr/>
        </p:nvGrpSpPr>
        <p:grpSpPr>
          <a:xfrm>
            <a:off x="5144556" y="2566958"/>
            <a:ext cx="2166000" cy="2166000"/>
            <a:chOff x="3614356" y="2566908"/>
            <a:chExt cx="2166000" cy="2166000"/>
          </a:xfrm>
        </p:grpSpPr>
        <p:sp>
          <p:nvSpPr>
            <p:cNvPr id="91" name="Google Shape;91;p16"/>
            <p:cNvSpPr/>
            <p:nvPr/>
          </p:nvSpPr>
          <p:spPr>
            <a:xfrm>
              <a:off x="3614356" y="2566908"/>
              <a:ext cx="2166000" cy="2166000"/>
            </a:xfrm>
            <a:prstGeom prst="ellipse">
              <a:avLst/>
            </a:prstGeom>
            <a:solidFill>
              <a:srgbClr val="155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16"/>
            <p:cNvSpPr txBox="1"/>
            <p:nvPr/>
          </p:nvSpPr>
          <p:spPr>
            <a:xfrm>
              <a:off x="3961563" y="3539875"/>
              <a:ext cx="1496100" cy="702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rgbClr val="FFFFFF"/>
                  </a:solidFill>
                  <a:latin typeface="Roboto"/>
                  <a:ea typeface="Roboto"/>
                  <a:cs typeface="Roboto"/>
                  <a:sym typeface="Roboto"/>
                </a:rPr>
                <a:t>Vestibulum congue </a:t>
              </a:r>
              <a:endParaRPr sz="1000">
                <a:solidFill>
                  <a:srgbClr val="FFFFFF"/>
                </a:solidFill>
                <a:latin typeface="Roboto"/>
                <a:ea typeface="Roboto"/>
                <a:cs typeface="Roboto"/>
                <a:sym typeface="Roboto"/>
              </a:endParaRPr>
            </a:p>
          </p:txBody>
        </p:sp>
      </p:grpSp>
      <p:grpSp>
        <p:nvGrpSpPr>
          <p:cNvPr id="93" name="Google Shape;93;p16"/>
          <p:cNvGrpSpPr/>
          <p:nvPr/>
        </p:nvGrpSpPr>
        <p:grpSpPr>
          <a:xfrm>
            <a:off x="6232094" y="1493924"/>
            <a:ext cx="2166000" cy="2166000"/>
            <a:chOff x="4701894" y="1493874"/>
            <a:chExt cx="2166000" cy="2166000"/>
          </a:xfrm>
        </p:grpSpPr>
        <p:sp>
          <p:nvSpPr>
            <p:cNvPr id="94" name="Google Shape;94;p16"/>
            <p:cNvSpPr/>
            <p:nvPr/>
          </p:nvSpPr>
          <p:spPr>
            <a:xfrm>
              <a:off x="4701894" y="1493874"/>
              <a:ext cx="2166000" cy="2166000"/>
            </a:xfrm>
            <a:prstGeom prst="ellipse">
              <a:avLst/>
            </a:prstGeom>
            <a:solidFill>
              <a:srgbClr val="1F88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16"/>
            <p:cNvSpPr txBox="1"/>
            <p:nvPr/>
          </p:nvSpPr>
          <p:spPr>
            <a:xfrm>
              <a:off x="5295688" y="2220300"/>
              <a:ext cx="1496100" cy="702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rgbClr val="FFFFFF"/>
                  </a:solidFill>
                  <a:latin typeface="Roboto"/>
                  <a:ea typeface="Roboto"/>
                  <a:cs typeface="Roboto"/>
                  <a:sym typeface="Roboto"/>
                </a:rPr>
                <a:t>Vestibulum congue </a:t>
              </a:r>
              <a:endParaRPr sz="1000">
                <a:solidFill>
                  <a:srgbClr val="FFFFFF"/>
                </a:solidFill>
                <a:latin typeface="Roboto"/>
                <a:ea typeface="Roboto"/>
                <a:cs typeface="Roboto"/>
                <a:sym typeface="Roboto"/>
              </a:endParaRPr>
            </a:p>
          </p:txBody>
        </p:sp>
      </p:grpSp>
      <p:sp>
        <p:nvSpPr>
          <p:cNvPr id="96" name="Google Shape;96;p16"/>
          <p:cNvSpPr/>
          <p:nvPr/>
        </p:nvSpPr>
        <p:spPr>
          <a:xfrm>
            <a:off x="5614880" y="1946291"/>
            <a:ext cx="1225800" cy="1225800"/>
          </a:xfrm>
          <a:prstGeom prst="ellipse">
            <a:avLst/>
          </a:prstGeom>
          <a:solidFill>
            <a:srgbClr val="83E3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7" name="Google Shape;97;p16"/>
          <p:cNvGrpSpPr/>
          <p:nvPr/>
        </p:nvGrpSpPr>
        <p:grpSpPr>
          <a:xfrm>
            <a:off x="4049666" y="410538"/>
            <a:ext cx="4348428" cy="4322420"/>
            <a:chOff x="4049666" y="410538"/>
            <a:chExt cx="4348428" cy="4322420"/>
          </a:xfrm>
        </p:grpSpPr>
        <p:sp>
          <p:nvSpPr>
            <p:cNvPr id="98" name="Google Shape;98;p16"/>
            <p:cNvSpPr/>
            <p:nvPr/>
          </p:nvSpPr>
          <p:spPr>
            <a:xfrm>
              <a:off x="4287941" y="619409"/>
              <a:ext cx="3879300" cy="3879300"/>
            </a:xfrm>
            <a:prstGeom prst="ellipse">
              <a:avLst/>
            </a:pr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9" name="Google Shape;99;p16"/>
            <p:cNvGrpSpPr/>
            <p:nvPr/>
          </p:nvGrpSpPr>
          <p:grpSpPr>
            <a:xfrm>
              <a:off x="5144785" y="410538"/>
              <a:ext cx="2166000" cy="2166000"/>
              <a:chOff x="3614360" y="410488"/>
              <a:chExt cx="2166000" cy="2166000"/>
            </a:xfrm>
          </p:grpSpPr>
          <p:sp>
            <p:nvSpPr>
              <p:cNvPr id="100" name="Google Shape;100;p16"/>
              <p:cNvSpPr/>
              <p:nvPr/>
            </p:nvSpPr>
            <p:spPr>
              <a:xfrm>
                <a:off x="3614360" y="410488"/>
                <a:ext cx="2166000" cy="2166000"/>
              </a:xfrm>
              <a:prstGeom prst="ellipse">
                <a:avLst/>
              </a:pr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16"/>
              <p:cNvSpPr txBox="1"/>
              <p:nvPr/>
            </p:nvSpPr>
            <p:spPr>
              <a:xfrm>
                <a:off x="3961563" y="924350"/>
                <a:ext cx="1496100" cy="702900"/>
              </a:xfrm>
              <a:prstGeom prst="rect">
                <a:avLst/>
              </a:prstGeom>
              <a:solidFill>
                <a:srgbClr val="D0E0E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b="1">
                    <a:latin typeface="Roboto"/>
                    <a:ea typeface="Roboto"/>
                    <a:cs typeface="Roboto"/>
                    <a:sym typeface="Roboto"/>
                  </a:rPr>
                  <a:t>Personal Choice </a:t>
                </a:r>
                <a:endParaRPr sz="1200" b="1">
                  <a:latin typeface="Roboto"/>
                  <a:ea typeface="Roboto"/>
                  <a:cs typeface="Roboto"/>
                  <a:sym typeface="Roboto"/>
                </a:endParaRPr>
              </a:p>
              <a:p>
                <a:pPr marL="0" lvl="0" indent="0" algn="ctr" rtl="0">
                  <a:spcBef>
                    <a:spcPts val="0"/>
                  </a:spcBef>
                  <a:spcAft>
                    <a:spcPts val="0"/>
                  </a:spcAft>
                  <a:buNone/>
                </a:pPr>
                <a:r>
                  <a:rPr lang="en" sz="1200" b="1">
                    <a:latin typeface="Roboto"/>
                    <a:ea typeface="Roboto"/>
                    <a:cs typeface="Roboto"/>
                    <a:sym typeface="Roboto"/>
                  </a:rPr>
                  <a:t>and Interest Based</a:t>
                </a:r>
                <a:endParaRPr sz="1200" b="1">
                  <a:latin typeface="Roboto"/>
                  <a:ea typeface="Roboto"/>
                  <a:cs typeface="Roboto"/>
                  <a:sym typeface="Roboto"/>
                </a:endParaRPr>
              </a:p>
            </p:txBody>
          </p:sp>
        </p:grpSp>
        <p:grpSp>
          <p:nvGrpSpPr>
            <p:cNvPr id="102" name="Google Shape;102;p16"/>
            <p:cNvGrpSpPr/>
            <p:nvPr/>
          </p:nvGrpSpPr>
          <p:grpSpPr>
            <a:xfrm>
              <a:off x="4049666" y="1493958"/>
              <a:ext cx="2166000" cy="2166000"/>
              <a:chOff x="2519466" y="1493908"/>
              <a:chExt cx="2166000" cy="2166000"/>
            </a:xfrm>
          </p:grpSpPr>
          <p:sp>
            <p:nvSpPr>
              <p:cNvPr id="103" name="Google Shape;103;p16"/>
              <p:cNvSpPr/>
              <p:nvPr/>
            </p:nvSpPr>
            <p:spPr>
              <a:xfrm>
                <a:off x="2519466" y="1493908"/>
                <a:ext cx="2166000" cy="2166000"/>
              </a:xfrm>
              <a:prstGeom prst="ellipse">
                <a:avLst/>
              </a:prstGeom>
              <a:solidFill>
                <a:srgbClr val="458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16"/>
              <p:cNvSpPr txBox="1"/>
              <p:nvPr/>
            </p:nvSpPr>
            <p:spPr>
              <a:xfrm>
                <a:off x="2601163" y="2155900"/>
                <a:ext cx="1496100" cy="702900"/>
              </a:xfrm>
              <a:prstGeom prst="rect">
                <a:avLst/>
              </a:prstGeom>
              <a:solidFill>
                <a:srgbClr val="45818E"/>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a:latin typeface="Roboto"/>
                    <a:ea typeface="Roboto"/>
                    <a:cs typeface="Roboto"/>
                    <a:sym typeface="Roboto"/>
                  </a:rPr>
                  <a:t>Strategic Priorities Based </a:t>
                </a:r>
                <a:endParaRPr b="1">
                  <a:latin typeface="Roboto"/>
                  <a:ea typeface="Roboto"/>
                  <a:cs typeface="Roboto"/>
                  <a:sym typeface="Roboto"/>
                </a:endParaRPr>
              </a:p>
            </p:txBody>
          </p:sp>
        </p:grpSp>
        <p:grpSp>
          <p:nvGrpSpPr>
            <p:cNvPr id="105" name="Google Shape;105;p16"/>
            <p:cNvGrpSpPr/>
            <p:nvPr/>
          </p:nvGrpSpPr>
          <p:grpSpPr>
            <a:xfrm>
              <a:off x="5144556" y="2566958"/>
              <a:ext cx="2166000" cy="2166000"/>
              <a:chOff x="3614356" y="2566908"/>
              <a:chExt cx="2166000" cy="2166000"/>
            </a:xfrm>
          </p:grpSpPr>
          <p:sp>
            <p:nvSpPr>
              <p:cNvPr id="106" name="Google Shape;106;p16"/>
              <p:cNvSpPr/>
              <p:nvPr/>
            </p:nvSpPr>
            <p:spPr>
              <a:xfrm>
                <a:off x="3614356" y="2566908"/>
                <a:ext cx="2166000" cy="2166000"/>
              </a:xfrm>
              <a:prstGeom prst="ellipse">
                <a:avLst/>
              </a:prstGeom>
              <a:solidFill>
                <a:srgbClr val="76A5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16"/>
              <p:cNvSpPr txBox="1"/>
              <p:nvPr/>
            </p:nvSpPr>
            <p:spPr>
              <a:xfrm>
                <a:off x="3949513" y="3389700"/>
                <a:ext cx="1496100" cy="702900"/>
              </a:xfrm>
              <a:prstGeom prst="rect">
                <a:avLst/>
              </a:prstGeom>
              <a:solidFill>
                <a:srgbClr val="76A5A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a:latin typeface="Roboto"/>
                    <a:ea typeface="Roboto"/>
                    <a:cs typeface="Roboto"/>
                    <a:sym typeface="Roboto"/>
                  </a:rPr>
                  <a:t>Division Based </a:t>
                </a:r>
                <a:endParaRPr b="1">
                  <a:latin typeface="Roboto"/>
                  <a:ea typeface="Roboto"/>
                  <a:cs typeface="Roboto"/>
                  <a:sym typeface="Roboto"/>
                </a:endParaRPr>
              </a:p>
            </p:txBody>
          </p:sp>
        </p:grpSp>
        <p:grpSp>
          <p:nvGrpSpPr>
            <p:cNvPr id="108" name="Google Shape;108;p16"/>
            <p:cNvGrpSpPr/>
            <p:nvPr/>
          </p:nvGrpSpPr>
          <p:grpSpPr>
            <a:xfrm>
              <a:off x="6232094" y="1493924"/>
              <a:ext cx="2166000" cy="2166000"/>
              <a:chOff x="4701894" y="1493874"/>
              <a:chExt cx="2166000" cy="2166000"/>
            </a:xfrm>
          </p:grpSpPr>
          <p:sp>
            <p:nvSpPr>
              <p:cNvPr id="109" name="Google Shape;109;p16"/>
              <p:cNvSpPr/>
              <p:nvPr/>
            </p:nvSpPr>
            <p:spPr>
              <a:xfrm>
                <a:off x="4701894" y="1493874"/>
                <a:ext cx="2166000" cy="2166000"/>
              </a:xfrm>
              <a:prstGeom prst="ellipse">
                <a:avLst/>
              </a:prstGeom>
              <a:solidFill>
                <a:srgbClr val="A2C4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16"/>
              <p:cNvSpPr txBox="1"/>
              <p:nvPr/>
            </p:nvSpPr>
            <p:spPr>
              <a:xfrm>
                <a:off x="5295688" y="2220300"/>
                <a:ext cx="1496100" cy="702900"/>
              </a:xfrm>
              <a:prstGeom prst="rect">
                <a:avLst/>
              </a:prstGeom>
              <a:solidFill>
                <a:srgbClr val="A2C4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b="1">
                    <a:latin typeface="Roboto"/>
                    <a:ea typeface="Roboto"/>
                    <a:cs typeface="Roboto"/>
                    <a:sym typeface="Roboto"/>
                  </a:rPr>
                  <a:t>   Site Based</a:t>
                </a:r>
                <a:endParaRPr b="1">
                  <a:latin typeface="Roboto"/>
                  <a:ea typeface="Roboto"/>
                  <a:cs typeface="Roboto"/>
                  <a:sym typeface="Roboto"/>
                </a:endParaRPr>
              </a:p>
            </p:txBody>
          </p:sp>
        </p:grpSp>
        <p:sp>
          <p:nvSpPr>
            <p:cNvPr id="111" name="Google Shape;111;p16"/>
            <p:cNvSpPr/>
            <p:nvPr/>
          </p:nvSpPr>
          <p:spPr>
            <a:xfrm>
              <a:off x="5614880" y="1946291"/>
              <a:ext cx="1225800" cy="1225800"/>
            </a:xfrm>
            <a:prstGeom prst="ellipse">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a:solidFill>
                    <a:schemeClr val="dk1"/>
                  </a:solidFill>
                </a:rPr>
                <a:t>T</a:t>
              </a:r>
              <a:r>
                <a:rPr lang="en" sz="1200" b="1">
                  <a:solidFill>
                    <a:schemeClr val="dk1"/>
                  </a:solidFill>
                </a:rPr>
                <a:t>eacher Growth for Student Learning</a:t>
              </a:r>
              <a:endParaRPr sz="1200" b="1">
                <a:solidFill>
                  <a:schemeClr val="dk1"/>
                </a:solidFill>
              </a:endParaRPr>
            </a:p>
          </p:txBody>
        </p:sp>
      </p:grpSp>
      <p:sp>
        <p:nvSpPr>
          <p:cNvPr id="112" name="Google Shape;112;p16"/>
          <p:cNvSpPr txBox="1">
            <a:spLocks noGrp="1"/>
          </p:cNvSpPr>
          <p:nvPr>
            <p:ph type="title"/>
          </p:nvPr>
        </p:nvSpPr>
        <p:spPr>
          <a:xfrm>
            <a:off x="774600" y="619400"/>
            <a:ext cx="2808000" cy="3713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000"/>
              <a:t>Framework for Professional Learning in ACPS</a:t>
            </a:r>
            <a:endParaRPr sz="30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17"/>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endParaRPr/>
          </a:p>
          <a:p>
            <a:pPr marL="0" lvl="0" indent="0" algn="l" rtl="0">
              <a:spcBef>
                <a:spcPts val="0"/>
              </a:spcBef>
              <a:spcAft>
                <a:spcPts val="0"/>
              </a:spcAft>
              <a:buNone/>
            </a:pPr>
            <a:r>
              <a:rPr lang="en"/>
              <a:t>We believe Professional Learning should...</a:t>
            </a:r>
            <a:endParaRPr/>
          </a:p>
        </p:txBody>
      </p:sp>
      <p:sp>
        <p:nvSpPr>
          <p:cNvPr id="118" name="Google Shape;118;p17"/>
          <p:cNvSpPr txBox="1">
            <a:spLocks noGrp="1"/>
          </p:cNvSpPr>
          <p:nvPr>
            <p:ph type="body" idx="1"/>
          </p:nvPr>
        </p:nvSpPr>
        <p:spPr>
          <a:xfrm>
            <a:off x="311700" y="1426625"/>
            <a:ext cx="8520600" cy="3416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a:p>
          <a:p>
            <a:pPr marL="457200" lvl="0" indent="-342900" algn="l" rtl="0">
              <a:lnSpc>
                <a:spcPct val="115000"/>
              </a:lnSpc>
              <a:spcBef>
                <a:spcPts val="1600"/>
              </a:spcBef>
              <a:spcAft>
                <a:spcPts val="0"/>
              </a:spcAft>
              <a:buSzPts val="1800"/>
              <a:buChar char="●"/>
            </a:pPr>
            <a:r>
              <a:rPr lang="en"/>
              <a:t>be purposeful for teachers and impactful for students</a:t>
            </a:r>
            <a:endParaRPr/>
          </a:p>
          <a:p>
            <a:pPr marL="457200" lvl="0" indent="-342900" algn="l" rtl="0">
              <a:lnSpc>
                <a:spcPct val="115000"/>
              </a:lnSpc>
              <a:spcBef>
                <a:spcPts val="0"/>
              </a:spcBef>
              <a:spcAft>
                <a:spcPts val="0"/>
              </a:spcAft>
              <a:buSzPts val="1800"/>
              <a:buChar char="●"/>
            </a:pPr>
            <a:r>
              <a:rPr lang="en"/>
              <a:t>be personalized and differentiated</a:t>
            </a:r>
            <a:endParaRPr/>
          </a:p>
          <a:p>
            <a:pPr marL="457200" lvl="0" indent="-342900" algn="l" rtl="0">
              <a:lnSpc>
                <a:spcPct val="115000"/>
              </a:lnSpc>
              <a:spcBef>
                <a:spcPts val="0"/>
              </a:spcBef>
              <a:spcAft>
                <a:spcPts val="0"/>
              </a:spcAft>
              <a:buSzPts val="1800"/>
              <a:buChar char="●"/>
            </a:pPr>
            <a:r>
              <a:rPr lang="en"/>
              <a:t>be relevant to current needs to prepare students for their futures</a:t>
            </a:r>
            <a:endParaRPr/>
          </a:p>
          <a:p>
            <a:pPr marL="457200" lvl="0" indent="-342900" algn="l" rtl="0">
              <a:lnSpc>
                <a:spcPct val="115000"/>
              </a:lnSpc>
              <a:spcBef>
                <a:spcPts val="0"/>
              </a:spcBef>
              <a:spcAft>
                <a:spcPts val="0"/>
              </a:spcAft>
              <a:buSzPts val="1800"/>
              <a:buChar char="●"/>
            </a:pPr>
            <a:r>
              <a:rPr lang="en"/>
              <a:t>range from foundational to innovative</a:t>
            </a:r>
            <a:endParaRPr/>
          </a:p>
          <a:p>
            <a:pPr marL="457200" lvl="0" indent="-342900" algn="l" rtl="0">
              <a:lnSpc>
                <a:spcPct val="115000"/>
              </a:lnSpc>
              <a:spcBef>
                <a:spcPts val="0"/>
              </a:spcBef>
              <a:spcAft>
                <a:spcPts val="0"/>
              </a:spcAft>
              <a:buSzPts val="1800"/>
              <a:buChar char="●"/>
            </a:pPr>
            <a:r>
              <a:rPr lang="en"/>
              <a:t>occur through a variety of means</a:t>
            </a:r>
            <a:endParaRPr/>
          </a:p>
          <a:p>
            <a:pPr marL="457200" lvl="0" indent="-342900" algn="l" rtl="0">
              <a:lnSpc>
                <a:spcPct val="115000"/>
              </a:lnSpc>
              <a:spcBef>
                <a:spcPts val="0"/>
              </a:spcBef>
              <a:spcAft>
                <a:spcPts val="0"/>
              </a:spcAft>
              <a:buSzPts val="1800"/>
              <a:buChar char="●"/>
            </a:pPr>
            <a:r>
              <a:rPr lang="en"/>
              <a:t>be aligned to School Board vision, mission, goal, and priorities</a:t>
            </a:r>
            <a:endParaRPr/>
          </a:p>
          <a:p>
            <a:pPr marL="914400" lvl="0" indent="0" algn="l" rtl="0">
              <a:spcBef>
                <a:spcPts val="1600"/>
              </a:spcBef>
              <a:spcAft>
                <a:spcPts val="1600"/>
              </a:spcAft>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18"/>
          <p:cNvSpPr/>
          <p:nvPr/>
        </p:nvSpPr>
        <p:spPr>
          <a:xfrm>
            <a:off x="4287941" y="619409"/>
            <a:ext cx="3879300" cy="3879300"/>
          </a:xfrm>
          <a:prstGeom prst="ellipse">
            <a:avLst/>
          </a:prstGeom>
          <a:solidFill>
            <a:srgbClr val="83E3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124;p18"/>
          <p:cNvGrpSpPr/>
          <p:nvPr/>
        </p:nvGrpSpPr>
        <p:grpSpPr>
          <a:xfrm>
            <a:off x="5144560" y="410538"/>
            <a:ext cx="2166000" cy="2166000"/>
            <a:chOff x="3614360" y="410488"/>
            <a:chExt cx="2166000" cy="2166000"/>
          </a:xfrm>
        </p:grpSpPr>
        <p:sp>
          <p:nvSpPr>
            <p:cNvPr id="125" name="Google Shape;125;p18"/>
            <p:cNvSpPr/>
            <p:nvPr/>
          </p:nvSpPr>
          <p:spPr>
            <a:xfrm>
              <a:off x="3614360" y="410488"/>
              <a:ext cx="2166000" cy="2166000"/>
            </a:xfrm>
            <a:prstGeom prst="ellipse">
              <a:avLst/>
            </a:prstGeom>
            <a:solidFill>
              <a:srgbClr val="1D7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18"/>
            <p:cNvSpPr txBox="1"/>
            <p:nvPr/>
          </p:nvSpPr>
          <p:spPr>
            <a:xfrm>
              <a:off x="3961563" y="924350"/>
              <a:ext cx="1496100" cy="702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rgbClr val="FFFFFF"/>
                  </a:solidFill>
                  <a:latin typeface="Roboto"/>
                  <a:ea typeface="Roboto"/>
                  <a:cs typeface="Roboto"/>
                  <a:sym typeface="Roboto"/>
                </a:rPr>
                <a:t>Vestibulum congue </a:t>
              </a:r>
              <a:endParaRPr sz="1000">
                <a:solidFill>
                  <a:srgbClr val="FFFFFF"/>
                </a:solidFill>
                <a:latin typeface="Roboto"/>
                <a:ea typeface="Roboto"/>
                <a:cs typeface="Roboto"/>
                <a:sym typeface="Roboto"/>
              </a:endParaRPr>
            </a:p>
          </p:txBody>
        </p:sp>
      </p:grpSp>
      <p:grpSp>
        <p:nvGrpSpPr>
          <p:cNvPr id="127" name="Google Shape;127;p18"/>
          <p:cNvGrpSpPr/>
          <p:nvPr/>
        </p:nvGrpSpPr>
        <p:grpSpPr>
          <a:xfrm>
            <a:off x="4049666" y="1493958"/>
            <a:ext cx="2166000" cy="2166000"/>
            <a:chOff x="2519466" y="1493908"/>
            <a:chExt cx="2166000" cy="2166000"/>
          </a:xfrm>
        </p:grpSpPr>
        <p:sp>
          <p:nvSpPr>
            <p:cNvPr id="128" name="Google Shape;128;p18"/>
            <p:cNvSpPr/>
            <p:nvPr/>
          </p:nvSpPr>
          <p:spPr>
            <a:xfrm>
              <a:off x="2519466" y="1493908"/>
              <a:ext cx="2166000" cy="2166000"/>
            </a:xfrm>
            <a:prstGeom prst="ellipse">
              <a:avLst/>
            </a:prstGeom>
            <a:solidFill>
              <a:srgbClr val="1B78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18"/>
            <p:cNvSpPr txBox="1"/>
            <p:nvPr/>
          </p:nvSpPr>
          <p:spPr>
            <a:xfrm>
              <a:off x="2601163" y="2232100"/>
              <a:ext cx="1496100" cy="702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rgbClr val="FFFFFF"/>
                  </a:solidFill>
                  <a:latin typeface="Roboto"/>
                  <a:ea typeface="Roboto"/>
                  <a:cs typeface="Roboto"/>
                  <a:sym typeface="Roboto"/>
                </a:rPr>
                <a:t>Vestibulum congue </a:t>
              </a:r>
              <a:endParaRPr sz="1000">
                <a:solidFill>
                  <a:srgbClr val="FFFFFF"/>
                </a:solidFill>
                <a:latin typeface="Roboto"/>
                <a:ea typeface="Roboto"/>
                <a:cs typeface="Roboto"/>
                <a:sym typeface="Roboto"/>
              </a:endParaRPr>
            </a:p>
          </p:txBody>
        </p:sp>
      </p:grpSp>
      <p:grpSp>
        <p:nvGrpSpPr>
          <p:cNvPr id="130" name="Google Shape;130;p18"/>
          <p:cNvGrpSpPr/>
          <p:nvPr/>
        </p:nvGrpSpPr>
        <p:grpSpPr>
          <a:xfrm>
            <a:off x="5144556" y="2566958"/>
            <a:ext cx="2166000" cy="2166000"/>
            <a:chOff x="3614356" y="2566908"/>
            <a:chExt cx="2166000" cy="2166000"/>
          </a:xfrm>
        </p:grpSpPr>
        <p:sp>
          <p:nvSpPr>
            <p:cNvPr id="131" name="Google Shape;131;p18"/>
            <p:cNvSpPr/>
            <p:nvPr/>
          </p:nvSpPr>
          <p:spPr>
            <a:xfrm>
              <a:off x="3614356" y="2566908"/>
              <a:ext cx="2166000" cy="2166000"/>
            </a:xfrm>
            <a:prstGeom prst="ellipse">
              <a:avLst/>
            </a:prstGeom>
            <a:solidFill>
              <a:srgbClr val="155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18"/>
            <p:cNvSpPr txBox="1"/>
            <p:nvPr/>
          </p:nvSpPr>
          <p:spPr>
            <a:xfrm>
              <a:off x="3961563" y="3539875"/>
              <a:ext cx="1496100" cy="702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rgbClr val="FFFFFF"/>
                  </a:solidFill>
                  <a:latin typeface="Roboto"/>
                  <a:ea typeface="Roboto"/>
                  <a:cs typeface="Roboto"/>
                  <a:sym typeface="Roboto"/>
                </a:rPr>
                <a:t>Vestibulum congue </a:t>
              </a:r>
              <a:endParaRPr sz="1000">
                <a:solidFill>
                  <a:srgbClr val="FFFFFF"/>
                </a:solidFill>
                <a:latin typeface="Roboto"/>
                <a:ea typeface="Roboto"/>
                <a:cs typeface="Roboto"/>
                <a:sym typeface="Roboto"/>
              </a:endParaRPr>
            </a:p>
          </p:txBody>
        </p:sp>
      </p:grpSp>
      <p:grpSp>
        <p:nvGrpSpPr>
          <p:cNvPr id="133" name="Google Shape;133;p18"/>
          <p:cNvGrpSpPr/>
          <p:nvPr/>
        </p:nvGrpSpPr>
        <p:grpSpPr>
          <a:xfrm>
            <a:off x="6232094" y="1493924"/>
            <a:ext cx="2166000" cy="2166000"/>
            <a:chOff x="4701894" y="1493874"/>
            <a:chExt cx="2166000" cy="2166000"/>
          </a:xfrm>
        </p:grpSpPr>
        <p:sp>
          <p:nvSpPr>
            <p:cNvPr id="134" name="Google Shape;134;p18"/>
            <p:cNvSpPr/>
            <p:nvPr/>
          </p:nvSpPr>
          <p:spPr>
            <a:xfrm>
              <a:off x="4701894" y="1493874"/>
              <a:ext cx="2166000" cy="2166000"/>
            </a:xfrm>
            <a:prstGeom prst="ellipse">
              <a:avLst/>
            </a:prstGeom>
            <a:solidFill>
              <a:srgbClr val="1F88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18"/>
            <p:cNvSpPr txBox="1"/>
            <p:nvPr/>
          </p:nvSpPr>
          <p:spPr>
            <a:xfrm>
              <a:off x="5295688" y="2220300"/>
              <a:ext cx="1496100" cy="702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rgbClr val="FFFFFF"/>
                  </a:solidFill>
                  <a:latin typeface="Roboto"/>
                  <a:ea typeface="Roboto"/>
                  <a:cs typeface="Roboto"/>
                  <a:sym typeface="Roboto"/>
                </a:rPr>
                <a:t>Vestibulum congue </a:t>
              </a:r>
              <a:endParaRPr sz="1000">
                <a:solidFill>
                  <a:srgbClr val="FFFFFF"/>
                </a:solidFill>
                <a:latin typeface="Roboto"/>
                <a:ea typeface="Roboto"/>
                <a:cs typeface="Roboto"/>
                <a:sym typeface="Roboto"/>
              </a:endParaRPr>
            </a:p>
          </p:txBody>
        </p:sp>
      </p:grpSp>
      <p:sp>
        <p:nvSpPr>
          <p:cNvPr id="136" name="Google Shape;136;p18"/>
          <p:cNvSpPr/>
          <p:nvPr/>
        </p:nvSpPr>
        <p:spPr>
          <a:xfrm>
            <a:off x="5614880" y="1946291"/>
            <a:ext cx="1225800" cy="1225800"/>
          </a:xfrm>
          <a:prstGeom prst="ellipse">
            <a:avLst/>
          </a:prstGeom>
          <a:solidFill>
            <a:srgbClr val="83E3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18"/>
          <p:cNvSpPr/>
          <p:nvPr/>
        </p:nvSpPr>
        <p:spPr>
          <a:xfrm>
            <a:off x="4287941" y="619409"/>
            <a:ext cx="3879300" cy="3879300"/>
          </a:xfrm>
          <a:prstGeom prst="ellipse">
            <a:avLst/>
          </a:pr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8" name="Google Shape;138;p18"/>
          <p:cNvGrpSpPr/>
          <p:nvPr/>
        </p:nvGrpSpPr>
        <p:grpSpPr>
          <a:xfrm>
            <a:off x="5144785" y="410538"/>
            <a:ext cx="2166000" cy="2166000"/>
            <a:chOff x="3614360" y="410488"/>
            <a:chExt cx="2166000" cy="2166000"/>
          </a:xfrm>
        </p:grpSpPr>
        <p:sp>
          <p:nvSpPr>
            <p:cNvPr id="139" name="Google Shape;139;p18"/>
            <p:cNvSpPr/>
            <p:nvPr/>
          </p:nvSpPr>
          <p:spPr>
            <a:xfrm>
              <a:off x="3614360" y="410488"/>
              <a:ext cx="2166000" cy="2166000"/>
            </a:xfrm>
            <a:prstGeom prst="ellipse">
              <a:avLst/>
            </a:pr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8"/>
            <p:cNvSpPr txBox="1"/>
            <p:nvPr/>
          </p:nvSpPr>
          <p:spPr>
            <a:xfrm>
              <a:off x="3961563" y="924350"/>
              <a:ext cx="1496100" cy="702900"/>
            </a:xfrm>
            <a:prstGeom prst="rect">
              <a:avLst/>
            </a:prstGeom>
            <a:solidFill>
              <a:srgbClr val="D0E0E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a:latin typeface="Roboto"/>
                  <a:ea typeface="Roboto"/>
                  <a:cs typeface="Roboto"/>
                  <a:sym typeface="Roboto"/>
                </a:rPr>
                <a:t>Personal Choice </a:t>
              </a:r>
              <a:endParaRPr b="1">
                <a:latin typeface="Roboto"/>
                <a:ea typeface="Roboto"/>
                <a:cs typeface="Roboto"/>
                <a:sym typeface="Roboto"/>
              </a:endParaRPr>
            </a:p>
            <a:p>
              <a:pPr marL="0" lvl="0" indent="0" algn="ctr" rtl="0">
                <a:spcBef>
                  <a:spcPts val="0"/>
                </a:spcBef>
                <a:spcAft>
                  <a:spcPts val="0"/>
                </a:spcAft>
                <a:buNone/>
              </a:pPr>
              <a:r>
                <a:rPr lang="en" b="1">
                  <a:latin typeface="Roboto"/>
                  <a:ea typeface="Roboto"/>
                  <a:cs typeface="Roboto"/>
                  <a:sym typeface="Roboto"/>
                </a:rPr>
                <a:t>and Interest Based</a:t>
              </a:r>
              <a:endParaRPr b="1">
                <a:latin typeface="Roboto"/>
                <a:ea typeface="Roboto"/>
                <a:cs typeface="Roboto"/>
                <a:sym typeface="Roboto"/>
              </a:endParaRPr>
            </a:p>
          </p:txBody>
        </p:sp>
      </p:grpSp>
      <p:sp>
        <p:nvSpPr>
          <p:cNvPr id="141" name="Google Shape;141;p18"/>
          <p:cNvSpPr/>
          <p:nvPr/>
        </p:nvSpPr>
        <p:spPr>
          <a:xfrm>
            <a:off x="4049666" y="1493958"/>
            <a:ext cx="2166000" cy="2166000"/>
          </a:xfrm>
          <a:prstGeom prst="ellipse">
            <a:avLst/>
          </a:prstGeom>
          <a:solidFill>
            <a:srgbClr val="FFFFFF"/>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8"/>
          <p:cNvSpPr txBox="1"/>
          <p:nvPr/>
        </p:nvSpPr>
        <p:spPr>
          <a:xfrm>
            <a:off x="4131363" y="2155950"/>
            <a:ext cx="1496100" cy="70290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b="1">
                <a:latin typeface="Roboto"/>
                <a:ea typeface="Roboto"/>
                <a:cs typeface="Roboto"/>
                <a:sym typeface="Roboto"/>
              </a:rPr>
              <a:t>Strategic Priorities Based </a:t>
            </a:r>
            <a:endParaRPr b="1">
              <a:latin typeface="Roboto"/>
              <a:ea typeface="Roboto"/>
              <a:cs typeface="Roboto"/>
              <a:sym typeface="Roboto"/>
            </a:endParaRPr>
          </a:p>
        </p:txBody>
      </p:sp>
      <p:grpSp>
        <p:nvGrpSpPr>
          <p:cNvPr id="143" name="Google Shape;143;p18"/>
          <p:cNvGrpSpPr/>
          <p:nvPr/>
        </p:nvGrpSpPr>
        <p:grpSpPr>
          <a:xfrm>
            <a:off x="5144556" y="2566958"/>
            <a:ext cx="2166000" cy="2166000"/>
            <a:chOff x="3614356" y="2566908"/>
            <a:chExt cx="2166000" cy="2166000"/>
          </a:xfrm>
        </p:grpSpPr>
        <p:sp>
          <p:nvSpPr>
            <p:cNvPr id="144" name="Google Shape;144;p18"/>
            <p:cNvSpPr/>
            <p:nvPr/>
          </p:nvSpPr>
          <p:spPr>
            <a:xfrm>
              <a:off x="3614356" y="2566908"/>
              <a:ext cx="2166000" cy="2166000"/>
            </a:xfrm>
            <a:prstGeom prst="ellipse">
              <a:avLst/>
            </a:prstGeom>
            <a:solidFill>
              <a:srgbClr val="FFFFFF"/>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8"/>
            <p:cNvSpPr txBox="1"/>
            <p:nvPr/>
          </p:nvSpPr>
          <p:spPr>
            <a:xfrm>
              <a:off x="3949513" y="3389700"/>
              <a:ext cx="1496100" cy="70290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b="1">
                  <a:latin typeface="Roboto"/>
                  <a:ea typeface="Roboto"/>
                  <a:cs typeface="Roboto"/>
                  <a:sym typeface="Roboto"/>
                </a:rPr>
                <a:t>Division Based </a:t>
              </a:r>
              <a:endParaRPr b="1">
                <a:latin typeface="Roboto"/>
                <a:ea typeface="Roboto"/>
                <a:cs typeface="Roboto"/>
                <a:sym typeface="Roboto"/>
              </a:endParaRPr>
            </a:p>
          </p:txBody>
        </p:sp>
      </p:grpSp>
      <p:sp>
        <p:nvSpPr>
          <p:cNvPr id="146" name="Google Shape;146;p18"/>
          <p:cNvSpPr/>
          <p:nvPr/>
        </p:nvSpPr>
        <p:spPr>
          <a:xfrm>
            <a:off x="6232094" y="1493924"/>
            <a:ext cx="2166000" cy="2166000"/>
          </a:xfrm>
          <a:prstGeom prst="ellipse">
            <a:avLst/>
          </a:prstGeom>
          <a:solidFill>
            <a:srgbClr val="FFFFFF"/>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18"/>
          <p:cNvSpPr txBox="1"/>
          <p:nvPr/>
        </p:nvSpPr>
        <p:spPr>
          <a:xfrm>
            <a:off x="6825888" y="2220350"/>
            <a:ext cx="1496100" cy="70290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b="1">
                <a:latin typeface="Roboto"/>
                <a:ea typeface="Roboto"/>
                <a:cs typeface="Roboto"/>
                <a:sym typeface="Roboto"/>
              </a:rPr>
              <a:t>   Site Based</a:t>
            </a:r>
            <a:endParaRPr b="1">
              <a:latin typeface="Roboto"/>
              <a:ea typeface="Roboto"/>
              <a:cs typeface="Roboto"/>
              <a:sym typeface="Roboto"/>
            </a:endParaRPr>
          </a:p>
        </p:txBody>
      </p:sp>
      <p:sp>
        <p:nvSpPr>
          <p:cNvPr id="148" name="Google Shape;148;p18"/>
          <p:cNvSpPr/>
          <p:nvPr/>
        </p:nvSpPr>
        <p:spPr>
          <a:xfrm>
            <a:off x="5614880" y="1946291"/>
            <a:ext cx="1225800" cy="1225800"/>
          </a:xfrm>
          <a:prstGeom prst="ellipse">
            <a:avLst/>
          </a:prstGeom>
          <a:solidFill>
            <a:schemeClr val="lt1"/>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b="1">
                <a:solidFill>
                  <a:schemeClr val="dk1"/>
                </a:solidFill>
              </a:rPr>
              <a:t>T</a:t>
            </a:r>
            <a:r>
              <a:rPr lang="en" sz="1200" b="1">
                <a:solidFill>
                  <a:schemeClr val="dk1"/>
                </a:solidFill>
              </a:rPr>
              <a:t>eacher Growth for Student Learning</a:t>
            </a:r>
            <a:endParaRPr sz="1200" b="1">
              <a:solidFill>
                <a:schemeClr val="dk1"/>
              </a:solidFill>
            </a:endParaRPr>
          </a:p>
        </p:txBody>
      </p:sp>
      <p:sp>
        <p:nvSpPr>
          <p:cNvPr id="149" name="Google Shape;149;p18"/>
          <p:cNvSpPr txBox="1">
            <a:spLocks noGrp="1"/>
          </p:cNvSpPr>
          <p:nvPr>
            <p:ph type="title"/>
          </p:nvPr>
        </p:nvSpPr>
        <p:spPr>
          <a:xfrm>
            <a:off x="387900" y="631800"/>
            <a:ext cx="2808000" cy="755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Personal Choice and Interest Based</a:t>
            </a:r>
            <a:endParaRPr/>
          </a:p>
        </p:txBody>
      </p:sp>
      <p:sp>
        <p:nvSpPr>
          <p:cNvPr id="150" name="Google Shape;150;p18"/>
          <p:cNvSpPr txBox="1">
            <a:spLocks noGrp="1"/>
          </p:cNvSpPr>
          <p:nvPr>
            <p:ph type="body" idx="1"/>
          </p:nvPr>
        </p:nvSpPr>
        <p:spPr>
          <a:xfrm>
            <a:off x="387900" y="1594025"/>
            <a:ext cx="2808000" cy="2681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400" i="1">
                <a:latin typeface="Lato"/>
                <a:ea typeface="Lato"/>
                <a:cs typeface="Lato"/>
                <a:sym typeface="Lato"/>
              </a:rPr>
              <a:t>It is all about owning the learning. When teachers identify and address what they need and want to learn and the school supports them by providing resources, people, and time, then that’s personal professional learning.</a:t>
            </a:r>
            <a:endParaRPr sz="1400" i="1">
              <a:latin typeface="Lato"/>
              <a:ea typeface="Lato"/>
              <a:cs typeface="Lato"/>
              <a:sym typeface="Lato"/>
            </a:endParaRPr>
          </a:p>
          <a:p>
            <a:pPr marL="457200" lvl="0" indent="457200" algn="r" rtl="0">
              <a:spcBef>
                <a:spcPts val="1600"/>
              </a:spcBef>
              <a:spcAft>
                <a:spcPts val="0"/>
              </a:spcAft>
              <a:buClr>
                <a:schemeClr val="dk1"/>
              </a:buClr>
              <a:buSzPts val="1100"/>
              <a:buFont typeface="Arial"/>
              <a:buNone/>
            </a:pPr>
            <a:r>
              <a:rPr lang="en" sz="1400" i="1">
                <a:latin typeface="Lato"/>
                <a:ea typeface="Lato"/>
                <a:cs typeface="Lato"/>
                <a:sym typeface="Lato"/>
              </a:rPr>
              <a:t>Barbara Bray </a:t>
            </a:r>
            <a:endParaRPr sz="1400" i="1">
              <a:latin typeface="Lato"/>
              <a:ea typeface="Lato"/>
              <a:cs typeface="Lato"/>
              <a:sym typeface="Lato"/>
            </a:endParaRPr>
          </a:p>
          <a:p>
            <a:pPr marL="457200" lvl="0" indent="457200" algn="r" rtl="0">
              <a:spcBef>
                <a:spcPts val="0"/>
              </a:spcBef>
              <a:spcAft>
                <a:spcPts val="0"/>
              </a:spcAft>
              <a:buClr>
                <a:schemeClr val="dk1"/>
              </a:buClr>
              <a:buSzPts val="1100"/>
              <a:buFont typeface="Arial"/>
              <a:buNone/>
            </a:pPr>
            <a:r>
              <a:rPr lang="en" sz="1400" i="1">
                <a:latin typeface="Lato"/>
                <a:ea typeface="Lato"/>
                <a:cs typeface="Lato"/>
                <a:sym typeface="Lato"/>
              </a:rPr>
              <a:t>Rethinking Learnin</a:t>
            </a:r>
            <a:r>
              <a:rPr lang="en" sz="1400" i="1">
                <a:highlight>
                  <a:schemeClr val="lt1"/>
                </a:highlight>
                <a:latin typeface="Lato"/>
                <a:ea typeface="Lato"/>
                <a:cs typeface="Lato"/>
                <a:sym typeface="Lato"/>
              </a:rPr>
              <a:t>g</a:t>
            </a:r>
            <a:endParaRPr sz="1400">
              <a:latin typeface="Lato"/>
              <a:ea typeface="Lato"/>
              <a:cs typeface="Lato"/>
              <a:sym typeface="Lato"/>
            </a:endParaRPr>
          </a:p>
          <a:p>
            <a:pPr marL="0" lvl="0" indent="0" algn="l" rtl="0">
              <a:spcBef>
                <a:spcPts val="0"/>
              </a:spcBef>
              <a:spcAft>
                <a:spcPts val="1600"/>
              </a:spcAft>
              <a:buNone/>
            </a:pPr>
            <a:endParaRPr sz="1400">
              <a:latin typeface="Lato"/>
              <a:ea typeface="Lato"/>
              <a:cs typeface="Lato"/>
              <a:sym typeface="Lato"/>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19"/>
          <p:cNvSpPr/>
          <p:nvPr/>
        </p:nvSpPr>
        <p:spPr>
          <a:xfrm>
            <a:off x="4287941" y="619409"/>
            <a:ext cx="3879300" cy="3879300"/>
          </a:xfrm>
          <a:prstGeom prst="ellipse">
            <a:avLst/>
          </a:prstGeom>
          <a:solidFill>
            <a:srgbClr val="83E3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6" name="Google Shape;156;p19"/>
          <p:cNvGrpSpPr/>
          <p:nvPr/>
        </p:nvGrpSpPr>
        <p:grpSpPr>
          <a:xfrm>
            <a:off x="5144560" y="410538"/>
            <a:ext cx="2166000" cy="2166000"/>
            <a:chOff x="3614360" y="410488"/>
            <a:chExt cx="2166000" cy="2166000"/>
          </a:xfrm>
        </p:grpSpPr>
        <p:sp>
          <p:nvSpPr>
            <p:cNvPr id="157" name="Google Shape;157;p19"/>
            <p:cNvSpPr/>
            <p:nvPr/>
          </p:nvSpPr>
          <p:spPr>
            <a:xfrm>
              <a:off x="3614360" y="410488"/>
              <a:ext cx="2166000" cy="2166000"/>
            </a:xfrm>
            <a:prstGeom prst="ellipse">
              <a:avLst/>
            </a:prstGeom>
            <a:solidFill>
              <a:srgbClr val="1D7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19"/>
            <p:cNvSpPr txBox="1"/>
            <p:nvPr/>
          </p:nvSpPr>
          <p:spPr>
            <a:xfrm>
              <a:off x="3961563" y="924350"/>
              <a:ext cx="1496100" cy="702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rgbClr val="FFFFFF"/>
                  </a:solidFill>
                  <a:latin typeface="Roboto"/>
                  <a:ea typeface="Roboto"/>
                  <a:cs typeface="Roboto"/>
                  <a:sym typeface="Roboto"/>
                </a:rPr>
                <a:t>Vestibulum congue </a:t>
              </a:r>
              <a:endParaRPr sz="1000">
                <a:solidFill>
                  <a:srgbClr val="FFFFFF"/>
                </a:solidFill>
                <a:latin typeface="Roboto"/>
                <a:ea typeface="Roboto"/>
                <a:cs typeface="Roboto"/>
                <a:sym typeface="Roboto"/>
              </a:endParaRPr>
            </a:p>
          </p:txBody>
        </p:sp>
      </p:grpSp>
      <p:grpSp>
        <p:nvGrpSpPr>
          <p:cNvPr id="159" name="Google Shape;159;p19"/>
          <p:cNvGrpSpPr/>
          <p:nvPr/>
        </p:nvGrpSpPr>
        <p:grpSpPr>
          <a:xfrm>
            <a:off x="4049666" y="1493958"/>
            <a:ext cx="2166000" cy="2166000"/>
            <a:chOff x="2519466" y="1493908"/>
            <a:chExt cx="2166000" cy="2166000"/>
          </a:xfrm>
        </p:grpSpPr>
        <p:sp>
          <p:nvSpPr>
            <p:cNvPr id="160" name="Google Shape;160;p19"/>
            <p:cNvSpPr/>
            <p:nvPr/>
          </p:nvSpPr>
          <p:spPr>
            <a:xfrm>
              <a:off x="2519466" y="1493908"/>
              <a:ext cx="2166000" cy="2166000"/>
            </a:xfrm>
            <a:prstGeom prst="ellipse">
              <a:avLst/>
            </a:prstGeom>
            <a:solidFill>
              <a:srgbClr val="1B78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19"/>
            <p:cNvSpPr txBox="1"/>
            <p:nvPr/>
          </p:nvSpPr>
          <p:spPr>
            <a:xfrm>
              <a:off x="2601163" y="2232100"/>
              <a:ext cx="1496100" cy="702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rgbClr val="FFFFFF"/>
                  </a:solidFill>
                  <a:latin typeface="Roboto"/>
                  <a:ea typeface="Roboto"/>
                  <a:cs typeface="Roboto"/>
                  <a:sym typeface="Roboto"/>
                </a:rPr>
                <a:t>Vestibulum congue </a:t>
              </a:r>
              <a:endParaRPr sz="1000">
                <a:solidFill>
                  <a:srgbClr val="FFFFFF"/>
                </a:solidFill>
                <a:latin typeface="Roboto"/>
                <a:ea typeface="Roboto"/>
                <a:cs typeface="Roboto"/>
                <a:sym typeface="Roboto"/>
              </a:endParaRPr>
            </a:p>
          </p:txBody>
        </p:sp>
      </p:grpSp>
      <p:grpSp>
        <p:nvGrpSpPr>
          <p:cNvPr id="162" name="Google Shape;162;p19"/>
          <p:cNvGrpSpPr/>
          <p:nvPr/>
        </p:nvGrpSpPr>
        <p:grpSpPr>
          <a:xfrm>
            <a:off x="5144556" y="2566958"/>
            <a:ext cx="2166000" cy="2166000"/>
            <a:chOff x="3614356" y="2566908"/>
            <a:chExt cx="2166000" cy="2166000"/>
          </a:xfrm>
        </p:grpSpPr>
        <p:sp>
          <p:nvSpPr>
            <p:cNvPr id="163" name="Google Shape;163;p19"/>
            <p:cNvSpPr/>
            <p:nvPr/>
          </p:nvSpPr>
          <p:spPr>
            <a:xfrm>
              <a:off x="3614356" y="2566908"/>
              <a:ext cx="2166000" cy="2166000"/>
            </a:xfrm>
            <a:prstGeom prst="ellipse">
              <a:avLst/>
            </a:prstGeom>
            <a:solidFill>
              <a:srgbClr val="155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19"/>
            <p:cNvSpPr txBox="1"/>
            <p:nvPr/>
          </p:nvSpPr>
          <p:spPr>
            <a:xfrm>
              <a:off x="3961563" y="3539875"/>
              <a:ext cx="1496100" cy="702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rgbClr val="FFFFFF"/>
                  </a:solidFill>
                  <a:latin typeface="Roboto"/>
                  <a:ea typeface="Roboto"/>
                  <a:cs typeface="Roboto"/>
                  <a:sym typeface="Roboto"/>
                </a:rPr>
                <a:t>Vestibulum congue </a:t>
              </a:r>
              <a:endParaRPr sz="1000">
                <a:solidFill>
                  <a:srgbClr val="FFFFFF"/>
                </a:solidFill>
                <a:latin typeface="Roboto"/>
                <a:ea typeface="Roboto"/>
                <a:cs typeface="Roboto"/>
                <a:sym typeface="Roboto"/>
              </a:endParaRPr>
            </a:p>
          </p:txBody>
        </p:sp>
      </p:grpSp>
      <p:grpSp>
        <p:nvGrpSpPr>
          <p:cNvPr id="165" name="Google Shape;165;p19"/>
          <p:cNvGrpSpPr/>
          <p:nvPr/>
        </p:nvGrpSpPr>
        <p:grpSpPr>
          <a:xfrm>
            <a:off x="6232094" y="1493924"/>
            <a:ext cx="2166000" cy="2166000"/>
            <a:chOff x="4701894" y="1493874"/>
            <a:chExt cx="2166000" cy="2166000"/>
          </a:xfrm>
        </p:grpSpPr>
        <p:sp>
          <p:nvSpPr>
            <p:cNvPr id="166" name="Google Shape;166;p19"/>
            <p:cNvSpPr/>
            <p:nvPr/>
          </p:nvSpPr>
          <p:spPr>
            <a:xfrm>
              <a:off x="4701894" y="1493874"/>
              <a:ext cx="2166000" cy="2166000"/>
            </a:xfrm>
            <a:prstGeom prst="ellipse">
              <a:avLst/>
            </a:prstGeom>
            <a:solidFill>
              <a:srgbClr val="1F88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19"/>
            <p:cNvSpPr txBox="1"/>
            <p:nvPr/>
          </p:nvSpPr>
          <p:spPr>
            <a:xfrm>
              <a:off x="5295688" y="2220300"/>
              <a:ext cx="1496100" cy="702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rgbClr val="FFFFFF"/>
                  </a:solidFill>
                  <a:latin typeface="Roboto"/>
                  <a:ea typeface="Roboto"/>
                  <a:cs typeface="Roboto"/>
                  <a:sym typeface="Roboto"/>
                </a:rPr>
                <a:t>Vestibulum congue </a:t>
              </a:r>
              <a:endParaRPr sz="1000">
                <a:solidFill>
                  <a:srgbClr val="FFFFFF"/>
                </a:solidFill>
                <a:latin typeface="Roboto"/>
                <a:ea typeface="Roboto"/>
                <a:cs typeface="Roboto"/>
                <a:sym typeface="Roboto"/>
              </a:endParaRPr>
            </a:p>
          </p:txBody>
        </p:sp>
      </p:grpSp>
      <p:sp>
        <p:nvSpPr>
          <p:cNvPr id="168" name="Google Shape;168;p19"/>
          <p:cNvSpPr/>
          <p:nvPr/>
        </p:nvSpPr>
        <p:spPr>
          <a:xfrm>
            <a:off x="5614880" y="1946291"/>
            <a:ext cx="1225800" cy="1225800"/>
          </a:xfrm>
          <a:prstGeom prst="ellipse">
            <a:avLst/>
          </a:prstGeom>
          <a:solidFill>
            <a:srgbClr val="83E3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19"/>
          <p:cNvSpPr/>
          <p:nvPr/>
        </p:nvSpPr>
        <p:spPr>
          <a:xfrm>
            <a:off x="4287941" y="619409"/>
            <a:ext cx="3879300" cy="3879300"/>
          </a:xfrm>
          <a:prstGeom prst="ellipse">
            <a:avLst/>
          </a:pr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0" name="Google Shape;170;p19"/>
          <p:cNvGrpSpPr/>
          <p:nvPr/>
        </p:nvGrpSpPr>
        <p:grpSpPr>
          <a:xfrm>
            <a:off x="5144785" y="410538"/>
            <a:ext cx="2166000" cy="2166000"/>
            <a:chOff x="3614360" y="410488"/>
            <a:chExt cx="2166000" cy="2166000"/>
          </a:xfrm>
        </p:grpSpPr>
        <p:sp>
          <p:nvSpPr>
            <p:cNvPr id="171" name="Google Shape;171;p19"/>
            <p:cNvSpPr/>
            <p:nvPr/>
          </p:nvSpPr>
          <p:spPr>
            <a:xfrm>
              <a:off x="3614360" y="410488"/>
              <a:ext cx="2166000" cy="2166000"/>
            </a:xfrm>
            <a:prstGeom prst="ellipse">
              <a:avLst/>
            </a:pr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19"/>
            <p:cNvSpPr txBox="1"/>
            <p:nvPr/>
          </p:nvSpPr>
          <p:spPr>
            <a:xfrm>
              <a:off x="3961563" y="924350"/>
              <a:ext cx="1496100" cy="702900"/>
            </a:xfrm>
            <a:prstGeom prst="rect">
              <a:avLst/>
            </a:prstGeom>
            <a:solidFill>
              <a:srgbClr val="D0E0E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a:latin typeface="Roboto"/>
                  <a:ea typeface="Roboto"/>
                  <a:cs typeface="Roboto"/>
                  <a:sym typeface="Roboto"/>
                </a:rPr>
                <a:t>Personal Choice </a:t>
              </a:r>
              <a:endParaRPr b="1">
                <a:latin typeface="Roboto"/>
                <a:ea typeface="Roboto"/>
                <a:cs typeface="Roboto"/>
                <a:sym typeface="Roboto"/>
              </a:endParaRPr>
            </a:p>
            <a:p>
              <a:pPr marL="0" lvl="0" indent="0" algn="ctr" rtl="0">
                <a:spcBef>
                  <a:spcPts val="0"/>
                </a:spcBef>
                <a:spcAft>
                  <a:spcPts val="0"/>
                </a:spcAft>
                <a:buNone/>
              </a:pPr>
              <a:r>
                <a:rPr lang="en" b="1">
                  <a:latin typeface="Roboto"/>
                  <a:ea typeface="Roboto"/>
                  <a:cs typeface="Roboto"/>
                  <a:sym typeface="Roboto"/>
                </a:rPr>
                <a:t>and Interest Based</a:t>
              </a:r>
              <a:endParaRPr b="1">
                <a:latin typeface="Roboto"/>
                <a:ea typeface="Roboto"/>
                <a:cs typeface="Roboto"/>
                <a:sym typeface="Roboto"/>
              </a:endParaRPr>
            </a:p>
          </p:txBody>
        </p:sp>
      </p:grpSp>
      <p:sp>
        <p:nvSpPr>
          <p:cNvPr id="173" name="Google Shape;173;p19"/>
          <p:cNvSpPr/>
          <p:nvPr/>
        </p:nvSpPr>
        <p:spPr>
          <a:xfrm>
            <a:off x="4049666" y="1493958"/>
            <a:ext cx="2166000" cy="2166000"/>
          </a:xfrm>
          <a:prstGeom prst="ellipse">
            <a:avLst/>
          </a:prstGeom>
          <a:solidFill>
            <a:srgbClr val="FFFFFF"/>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19"/>
          <p:cNvSpPr txBox="1"/>
          <p:nvPr/>
        </p:nvSpPr>
        <p:spPr>
          <a:xfrm>
            <a:off x="4131363" y="2155950"/>
            <a:ext cx="1496100" cy="70290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b="1">
                <a:latin typeface="Roboto"/>
                <a:ea typeface="Roboto"/>
                <a:cs typeface="Roboto"/>
                <a:sym typeface="Roboto"/>
              </a:rPr>
              <a:t>Strategic Priorities Based </a:t>
            </a:r>
            <a:endParaRPr b="1">
              <a:latin typeface="Roboto"/>
              <a:ea typeface="Roboto"/>
              <a:cs typeface="Roboto"/>
              <a:sym typeface="Roboto"/>
            </a:endParaRPr>
          </a:p>
        </p:txBody>
      </p:sp>
      <p:grpSp>
        <p:nvGrpSpPr>
          <p:cNvPr id="175" name="Google Shape;175;p19"/>
          <p:cNvGrpSpPr/>
          <p:nvPr/>
        </p:nvGrpSpPr>
        <p:grpSpPr>
          <a:xfrm>
            <a:off x="5144556" y="2566958"/>
            <a:ext cx="2166000" cy="2166000"/>
            <a:chOff x="3614356" y="2566908"/>
            <a:chExt cx="2166000" cy="2166000"/>
          </a:xfrm>
        </p:grpSpPr>
        <p:sp>
          <p:nvSpPr>
            <p:cNvPr id="176" name="Google Shape;176;p19"/>
            <p:cNvSpPr/>
            <p:nvPr/>
          </p:nvSpPr>
          <p:spPr>
            <a:xfrm>
              <a:off x="3614356" y="2566908"/>
              <a:ext cx="2166000" cy="2166000"/>
            </a:xfrm>
            <a:prstGeom prst="ellipse">
              <a:avLst/>
            </a:prstGeom>
            <a:solidFill>
              <a:srgbClr val="FFFFFF"/>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9"/>
            <p:cNvSpPr txBox="1"/>
            <p:nvPr/>
          </p:nvSpPr>
          <p:spPr>
            <a:xfrm>
              <a:off x="3949513" y="3389700"/>
              <a:ext cx="1496100" cy="70290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b="1">
                  <a:latin typeface="Roboto"/>
                  <a:ea typeface="Roboto"/>
                  <a:cs typeface="Roboto"/>
                  <a:sym typeface="Roboto"/>
                </a:rPr>
                <a:t>Division Based </a:t>
              </a:r>
              <a:endParaRPr b="1">
                <a:latin typeface="Roboto"/>
                <a:ea typeface="Roboto"/>
                <a:cs typeface="Roboto"/>
                <a:sym typeface="Roboto"/>
              </a:endParaRPr>
            </a:p>
          </p:txBody>
        </p:sp>
      </p:grpSp>
      <p:sp>
        <p:nvSpPr>
          <p:cNvPr id="178" name="Google Shape;178;p19"/>
          <p:cNvSpPr/>
          <p:nvPr/>
        </p:nvSpPr>
        <p:spPr>
          <a:xfrm>
            <a:off x="6232094" y="1493924"/>
            <a:ext cx="2166000" cy="2166000"/>
          </a:xfrm>
          <a:prstGeom prst="ellipse">
            <a:avLst/>
          </a:prstGeom>
          <a:solidFill>
            <a:srgbClr val="FFFFFF"/>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19"/>
          <p:cNvSpPr txBox="1"/>
          <p:nvPr/>
        </p:nvSpPr>
        <p:spPr>
          <a:xfrm>
            <a:off x="6825888" y="2220350"/>
            <a:ext cx="1496100" cy="70290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b="1">
                <a:latin typeface="Roboto"/>
                <a:ea typeface="Roboto"/>
                <a:cs typeface="Roboto"/>
                <a:sym typeface="Roboto"/>
              </a:rPr>
              <a:t>   Site Based</a:t>
            </a:r>
            <a:endParaRPr b="1">
              <a:latin typeface="Roboto"/>
              <a:ea typeface="Roboto"/>
              <a:cs typeface="Roboto"/>
              <a:sym typeface="Roboto"/>
            </a:endParaRPr>
          </a:p>
        </p:txBody>
      </p:sp>
      <p:sp>
        <p:nvSpPr>
          <p:cNvPr id="180" name="Google Shape;180;p19"/>
          <p:cNvSpPr/>
          <p:nvPr/>
        </p:nvSpPr>
        <p:spPr>
          <a:xfrm>
            <a:off x="5614880" y="1946291"/>
            <a:ext cx="1225800" cy="1225800"/>
          </a:xfrm>
          <a:prstGeom prst="ellipse">
            <a:avLst/>
          </a:prstGeom>
          <a:solidFill>
            <a:schemeClr val="lt1"/>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b="1">
                <a:solidFill>
                  <a:schemeClr val="dk1"/>
                </a:solidFill>
              </a:rPr>
              <a:t>T</a:t>
            </a:r>
            <a:r>
              <a:rPr lang="en" sz="1200" b="1">
                <a:solidFill>
                  <a:schemeClr val="dk1"/>
                </a:solidFill>
              </a:rPr>
              <a:t>eacher Growth for Student Learning</a:t>
            </a:r>
            <a:endParaRPr sz="1200" b="1">
              <a:solidFill>
                <a:schemeClr val="dk1"/>
              </a:solidFill>
            </a:endParaRPr>
          </a:p>
        </p:txBody>
      </p:sp>
      <p:sp>
        <p:nvSpPr>
          <p:cNvPr id="181" name="Google Shape;181;p19"/>
          <p:cNvSpPr txBox="1">
            <a:spLocks noGrp="1"/>
          </p:cNvSpPr>
          <p:nvPr>
            <p:ph type="title"/>
          </p:nvPr>
        </p:nvSpPr>
        <p:spPr>
          <a:xfrm>
            <a:off x="387900" y="555600"/>
            <a:ext cx="2808000" cy="755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Personal Choice and Interest Based</a:t>
            </a:r>
            <a:endParaRPr/>
          </a:p>
        </p:txBody>
      </p:sp>
      <p:sp>
        <p:nvSpPr>
          <p:cNvPr id="182" name="Google Shape;182;p19"/>
          <p:cNvSpPr txBox="1">
            <a:spLocks noGrp="1"/>
          </p:cNvSpPr>
          <p:nvPr>
            <p:ph type="body" idx="1"/>
          </p:nvPr>
        </p:nvSpPr>
        <p:spPr>
          <a:xfrm>
            <a:off x="311700" y="1389600"/>
            <a:ext cx="3571500" cy="31794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endParaRPr/>
          </a:p>
          <a:p>
            <a:pPr marL="0" lvl="0" indent="0" algn="l" rtl="0">
              <a:lnSpc>
                <a:spcPct val="100000"/>
              </a:lnSpc>
              <a:spcBef>
                <a:spcPts val="0"/>
              </a:spcBef>
              <a:spcAft>
                <a:spcPts val="0"/>
              </a:spcAft>
              <a:buNone/>
            </a:pPr>
            <a:r>
              <a:rPr lang="en"/>
              <a:t>Recertification - VDOE Requirements</a:t>
            </a: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None/>
            </a:pPr>
            <a:r>
              <a:rPr lang="en"/>
              <a:t>PDRP &amp; Opportunities Courses</a:t>
            </a:r>
            <a:endParaRPr/>
          </a:p>
          <a:p>
            <a:pPr marL="0" lvl="0" indent="0" algn="l" rtl="0">
              <a:lnSpc>
                <a:spcPct val="100000"/>
              </a:lnSpc>
              <a:spcBef>
                <a:spcPts val="0"/>
              </a:spcBef>
              <a:spcAft>
                <a:spcPts val="0"/>
              </a:spcAft>
              <a:buNone/>
            </a:pPr>
            <a:endParaRPr/>
          </a:p>
          <a:p>
            <a:pPr marL="0" lvl="0" indent="0" algn="l" rtl="0">
              <a:lnSpc>
                <a:spcPct val="100000"/>
              </a:lnSpc>
              <a:spcBef>
                <a:spcPts val="0"/>
              </a:spcBef>
              <a:spcAft>
                <a:spcPts val="0"/>
              </a:spcAft>
              <a:buNone/>
            </a:pPr>
            <a:r>
              <a:rPr lang="en"/>
              <a:t>Working with an Instructional Coach or LTI</a:t>
            </a:r>
            <a:endParaRPr/>
          </a:p>
          <a:p>
            <a:pPr marL="0" lvl="0" indent="0" algn="l" rtl="0">
              <a:lnSpc>
                <a:spcPct val="100000"/>
              </a:lnSpc>
              <a:spcBef>
                <a:spcPts val="0"/>
              </a:spcBef>
              <a:spcAft>
                <a:spcPts val="0"/>
              </a:spcAft>
              <a:buNone/>
            </a:pPr>
            <a:endParaRPr/>
          </a:p>
          <a:p>
            <a:pPr marL="0" lvl="0" indent="0" algn="l" rtl="0">
              <a:lnSpc>
                <a:spcPct val="100000"/>
              </a:lnSpc>
              <a:spcBef>
                <a:spcPts val="0"/>
              </a:spcBef>
              <a:spcAft>
                <a:spcPts val="0"/>
              </a:spcAft>
              <a:buNone/>
            </a:pPr>
            <a:r>
              <a:rPr lang="en"/>
              <a:t>Teacher Leadership Development</a:t>
            </a:r>
            <a:endParaRPr/>
          </a:p>
          <a:p>
            <a:pPr marL="457200" lvl="0" indent="-304800" algn="l" rtl="0">
              <a:lnSpc>
                <a:spcPct val="100000"/>
              </a:lnSpc>
              <a:spcBef>
                <a:spcPts val="0"/>
              </a:spcBef>
              <a:spcAft>
                <a:spcPts val="0"/>
              </a:spcAft>
              <a:buSzPts val="1200"/>
              <a:buChar char="●"/>
            </a:pPr>
            <a:r>
              <a:rPr lang="en"/>
              <a:t>ALCP Roles</a:t>
            </a:r>
            <a:endParaRPr/>
          </a:p>
          <a:p>
            <a:pPr marL="457200" lvl="0" indent="-304800" algn="l" rtl="0">
              <a:lnSpc>
                <a:spcPct val="100000"/>
              </a:lnSpc>
              <a:spcBef>
                <a:spcPts val="0"/>
              </a:spcBef>
              <a:spcAft>
                <a:spcPts val="0"/>
              </a:spcAft>
              <a:buSzPts val="1200"/>
              <a:buChar char="●"/>
            </a:pPr>
            <a:r>
              <a:rPr lang="en"/>
              <a:t>CRT Certification</a:t>
            </a:r>
            <a:endParaRPr/>
          </a:p>
          <a:p>
            <a:pPr marL="457200" lvl="0" indent="-304800" algn="l" rtl="0">
              <a:lnSpc>
                <a:spcPct val="100000"/>
              </a:lnSpc>
              <a:spcBef>
                <a:spcPts val="0"/>
              </a:spcBef>
              <a:spcAft>
                <a:spcPts val="0"/>
              </a:spcAft>
              <a:buSzPts val="1200"/>
              <a:buChar char="●"/>
            </a:pPr>
            <a:r>
              <a:rPr lang="en"/>
              <a:t>Career Pathways - </a:t>
            </a:r>
            <a:endParaRPr/>
          </a:p>
          <a:p>
            <a:pPr marL="914400" lvl="0" indent="-304800" algn="l" rtl="0">
              <a:lnSpc>
                <a:spcPct val="100000"/>
              </a:lnSpc>
              <a:spcBef>
                <a:spcPts val="0"/>
              </a:spcBef>
              <a:spcAft>
                <a:spcPts val="0"/>
              </a:spcAft>
              <a:buSzPts val="1200"/>
              <a:buChar char="●"/>
            </a:pPr>
            <a:r>
              <a:rPr lang="en"/>
              <a:t>Instructional Coaching</a:t>
            </a:r>
            <a:endParaRPr/>
          </a:p>
          <a:p>
            <a:pPr marL="914400" lvl="0" indent="-304800" algn="l" rtl="0">
              <a:lnSpc>
                <a:spcPct val="100000"/>
              </a:lnSpc>
              <a:spcBef>
                <a:spcPts val="0"/>
              </a:spcBef>
              <a:spcAft>
                <a:spcPts val="0"/>
              </a:spcAft>
              <a:buSzPts val="1200"/>
              <a:buChar char="●"/>
            </a:pPr>
            <a:r>
              <a:rPr lang="en"/>
              <a:t> and Learning Technology Integrators</a:t>
            </a:r>
            <a:endParaRPr/>
          </a:p>
          <a:p>
            <a:pPr marL="914400" lvl="0" indent="-304800" algn="l" rtl="0">
              <a:lnSpc>
                <a:spcPct val="100000"/>
              </a:lnSpc>
              <a:spcBef>
                <a:spcPts val="0"/>
              </a:spcBef>
              <a:spcAft>
                <a:spcPts val="0"/>
              </a:spcAft>
              <a:buSzPts val="1200"/>
              <a:buChar char="●"/>
            </a:pPr>
            <a:r>
              <a:rPr lang="en"/>
              <a:t>Internships</a:t>
            </a:r>
            <a:endParaRPr/>
          </a:p>
          <a:p>
            <a:pPr marL="457200" lvl="0" indent="-304800" algn="l" rtl="0">
              <a:lnSpc>
                <a:spcPct val="100000"/>
              </a:lnSpc>
              <a:spcBef>
                <a:spcPts val="0"/>
              </a:spcBef>
              <a:spcAft>
                <a:spcPts val="0"/>
              </a:spcAft>
              <a:buSzPts val="1200"/>
              <a:buChar char="●"/>
            </a:pPr>
            <a:r>
              <a:rPr lang="en"/>
              <a:t>Teacher Leadership Academy</a:t>
            </a:r>
            <a:endParaRPr/>
          </a:p>
          <a:p>
            <a:pPr marL="457200" lvl="0" indent="-304800" algn="l" rtl="0">
              <a:lnSpc>
                <a:spcPct val="100000"/>
              </a:lnSpc>
              <a:spcBef>
                <a:spcPts val="0"/>
              </a:spcBef>
              <a:spcAft>
                <a:spcPts val="0"/>
              </a:spcAft>
              <a:buSzPts val="1200"/>
              <a:buChar char="●"/>
            </a:pPr>
            <a:r>
              <a:rPr lang="en"/>
              <a:t>National Board Certification</a:t>
            </a:r>
            <a:endParaRPr/>
          </a:p>
          <a:p>
            <a:pPr marL="914400" lvl="0" indent="0" algn="l" rtl="0">
              <a:lnSpc>
                <a:spcPct val="100000"/>
              </a:lnSpc>
              <a:spcBef>
                <a:spcPts val="0"/>
              </a:spcBef>
              <a:spcAft>
                <a:spcPts val="0"/>
              </a:spcAft>
              <a:buNone/>
            </a:pPr>
            <a:endParaRPr/>
          </a:p>
          <a:p>
            <a:pPr marL="0" lvl="0" indent="0" algn="l" rtl="0">
              <a:lnSpc>
                <a:spcPct val="100000"/>
              </a:lnSpc>
              <a:spcBef>
                <a:spcPts val="0"/>
              </a:spcBef>
              <a:spcAft>
                <a:spcPts val="0"/>
              </a:spcAft>
              <a:buClr>
                <a:schemeClr val="dk1"/>
              </a:buClr>
              <a:buSzPts val="1100"/>
              <a:buFont typeface="Arial"/>
              <a:buNone/>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20"/>
          <p:cNvSpPr/>
          <p:nvPr/>
        </p:nvSpPr>
        <p:spPr>
          <a:xfrm>
            <a:off x="4287941" y="619409"/>
            <a:ext cx="3879300" cy="3879300"/>
          </a:xfrm>
          <a:prstGeom prst="ellipse">
            <a:avLst/>
          </a:prstGeom>
          <a:solidFill>
            <a:srgbClr val="83E3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8" name="Google Shape;188;p20"/>
          <p:cNvGrpSpPr/>
          <p:nvPr/>
        </p:nvGrpSpPr>
        <p:grpSpPr>
          <a:xfrm>
            <a:off x="5144560" y="410538"/>
            <a:ext cx="2166000" cy="2166000"/>
            <a:chOff x="3614360" y="410488"/>
            <a:chExt cx="2166000" cy="2166000"/>
          </a:xfrm>
        </p:grpSpPr>
        <p:sp>
          <p:nvSpPr>
            <p:cNvPr id="189" name="Google Shape;189;p20"/>
            <p:cNvSpPr/>
            <p:nvPr/>
          </p:nvSpPr>
          <p:spPr>
            <a:xfrm>
              <a:off x="3614360" y="410488"/>
              <a:ext cx="2166000" cy="2166000"/>
            </a:xfrm>
            <a:prstGeom prst="ellipse">
              <a:avLst/>
            </a:prstGeom>
            <a:solidFill>
              <a:srgbClr val="1D7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20"/>
            <p:cNvSpPr txBox="1"/>
            <p:nvPr/>
          </p:nvSpPr>
          <p:spPr>
            <a:xfrm>
              <a:off x="3961563" y="924350"/>
              <a:ext cx="1496100" cy="702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rgbClr val="FFFFFF"/>
                  </a:solidFill>
                  <a:latin typeface="Roboto"/>
                  <a:ea typeface="Roboto"/>
                  <a:cs typeface="Roboto"/>
                  <a:sym typeface="Roboto"/>
                </a:rPr>
                <a:t>Vestibulum congue </a:t>
              </a:r>
              <a:endParaRPr sz="1000">
                <a:solidFill>
                  <a:srgbClr val="FFFFFF"/>
                </a:solidFill>
                <a:latin typeface="Roboto"/>
                <a:ea typeface="Roboto"/>
                <a:cs typeface="Roboto"/>
                <a:sym typeface="Roboto"/>
              </a:endParaRPr>
            </a:p>
          </p:txBody>
        </p:sp>
      </p:grpSp>
      <p:grpSp>
        <p:nvGrpSpPr>
          <p:cNvPr id="191" name="Google Shape;191;p20"/>
          <p:cNvGrpSpPr/>
          <p:nvPr/>
        </p:nvGrpSpPr>
        <p:grpSpPr>
          <a:xfrm>
            <a:off x="4049666" y="1493958"/>
            <a:ext cx="2166000" cy="2166000"/>
            <a:chOff x="2519466" y="1493908"/>
            <a:chExt cx="2166000" cy="2166000"/>
          </a:xfrm>
        </p:grpSpPr>
        <p:sp>
          <p:nvSpPr>
            <p:cNvPr id="192" name="Google Shape;192;p20"/>
            <p:cNvSpPr/>
            <p:nvPr/>
          </p:nvSpPr>
          <p:spPr>
            <a:xfrm>
              <a:off x="2519466" y="1493908"/>
              <a:ext cx="2166000" cy="2166000"/>
            </a:xfrm>
            <a:prstGeom prst="ellipse">
              <a:avLst/>
            </a:prstGeom>
            <a:solidFill>
              <a:srgbClr val="1B78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20"/>
            <p:cNvSpPr txBox="1"/>
            <p:nvPr/>
          </p:nvSpPr>
          <p:spPr>
            <a:xfrm>
              <a:off x="2601163" y="2232100"/>
              <a:ext cx="1496100" cy="702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rgbClr val="FFFFFF"/>
                  </a:solidFill>
                  <a:latin typeface="Roboto"/>
                  <a:ea typeface="Roboto"/>
                  <a:cs typeface="Roboto"/>
                  <a:sym typeface="Roboto"/>
                </a:rPr>
                <a:t>Vestibulum congue </a:t>
              </a:r>
              <a:endParaRPr sz="1000">
                <a:solidFill>
                  <a:srgbClr val="FFFFFF"/>
                </a:solidFill>
                <a:latin typeface="Roboto"/>
                <a:ea typeface="Roboto"/>
                <a:cs typeface="Roboto"/>
                <a:sym typeface="Roboto"/>
              </a:endParaRPr>
            </a:p>
          </p:txBody>
        </p:sp>
      </p:grpSp>
      <p:grpSp>
        <p:nvGrpSpPr>
          <p:cNvPr id="194" name="Google Shape;194;p20"/>
          <p:cNvGrpSpPr/>
          <p:nvPr/>
        </p:nvGrpSpPr>
        <p:grpSpPr>
          <a:xfrm>
            <a:off x="5144556" y="2566958"/>
            <a:ext cx="2166000" cy="2166000"/>
            <a:chOff x="3614356" y="2566908"/>
            <a:chExt cx="2166000" cy="2166000"/>
          </a:xfrm>
        </p:grpSpPr>
        <p:sp>
          <p:nvSpPr>
            <p:cNvPr id="195" name="Google Shape;195;p20"/>
            <p:cNvSpPr/>
            <p:nvPr/>
          </p:nvSpPr>
          <p:spPr>
            <a:xfrm>
              <a:off x="3614356" y="2566908"/>
              <a:ext cx="2166000" cy="2166000"/>
            </a:xfrm>
            <a:prstGeom prst="ellipse">
              <a:avLst/>
            </a:prstGeom>
            <a:solidFill>
              <a:srgbClr val="155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20"/>
            <p:cNvSpPr txBox="1"/>
            <p:nvPr/>
          </p:nvSpPr>
          <p:spPr>
            <a:xfrm>
              <a:off x="3961563" y="3539875"/>
              <a:ext cx="1496100" cy="702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rgbClr val="FFFFFF"/>
                  </a:solidFill>
                  <a:latin typeface="Roboto"/>
                  <a:ea typeface="Roboto"/>
                  <a:cs typeface="Roboto"/>
                  <a:sym typeface="Roboto"/>
                </a:rPr>
                <a:t>Vestibulum congue </a:t>
              </a:r>
              <a:endParaRPr sz="1000">
                <a:solidFill>
                  <a:srgbClr val="FFFFFF"/>
                </a:solidFill>
                <a:latin typeface="Roboto"/>
                <a:ea typeface="Roboto"/>
                <a:cs typeface="Roboto"/>
                <a:sym typeface="Roboto"/>
              </a:endParaRPr>
            </a:p>
          </p:txBody>
        </p:sp>
      </p:grpSp>
      <p:grpSp>
        <p:nvGrpSpPr>
          <p:cNvPr id="197" name="Google Shape;197;p20"/>
          <p:cNvGrpSpPr/>
          <p:nvPr/>
        </p:nvGrpSpPr>
        <p:grpSpPr>
          <a:xfrm>
            <a:off x="6232094" y="1493924"/>
            <a:ext cx="2166000" cy="2166000"/>
            <a:chOff x="4701894" y="1493874"/>
            <a:chExt cx="2166000" cy="2166000"/>
          </a:xfrm>
        </p:grpSpPr>
        <p:sp>
          <p:nvSpPr>
            <p:cNvPr id="198" name="Google Shape;198;p20"/>
            <p:cNvSpPr/>
            <p:nvPr/>
          </p:nvSpPr>
          <p:spPr>
            <a:xfrm>
              <a:off x="4701894" y="1493874"/>
              <a:ext cx="2166000" cy="2166000"/>
            </a:xfrm>
            <a:prstGeom prst="ellipse">
              <a:avLst/>
            </a:prstGeom>
            <a:solidFill>
              <a:srgbClr val="1F88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20"/>
            <p:cNvSpPr txBox="1"/>
            <p:nvPr/>
          </p:nvSpPr>
          <p:spPr>
            <a:xfrm>
              <a:off x="5295688" y="2220300"/>
              <a:ext cx="1496100" cy="702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rgbClr val="FFFFFF"/>
                  </a:solidFill>
                  <a:latin typeface="Roboto"/>
                  <a:ea typeface="Roboto"/>
                  <a:cs typeface="Roboto"/>
                  <a:sym typeface="Roboto"/>
                </a:rPr>
                <a:t>Vestibulum congue </a:t>
              </a:r>
              <a:endParaRPr sz="1000">
                <a:solidFill>
                  <a:srgbClr val="FFFFFF"/>
                </a:solidFill>
                <a:latin typeface="Roboto"/>
                <a:ea typeface="Roboto"/>
                <a:cs typeface="Roboto"/>
                <a:sym typeface="Roboto"/>
              </a:endParaRPr>
            </a:p>
          </p:txBody>
        </p:sp>
      </p:grpSp>
      <p:sp>
        <p:nvSpPr>
          <p:cNvPr id="200" name="Google Shape;200;p20"/>
          <p:cNvSpPr/>
          <p:nvPr/>
        </p:nvSpPr>
        <p:spPr>
          <a:xfrm>
            <a:off x="5614880" y="1946291"/>
            <a:ext cx="1225800" cy="1225800"/>
          </a:xfrm>
          <a:prstGeom prst="ellipse">
            <a:avLst/>
          </a:prstGeom>
          <a:solidFill>
            <a:srgbClr val="83E3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20"/>
          <p:cNvSpPr/>
          <p:nvPr/>
        </p:nvSpPr>
        <p:spPr>
          <a:xfrm>
            <a:off x="4287941" y="619409"/>
            <a:ext cx="3879300" cy="3879300"/>
          </a:xfrm>
          <a:prstGeom prst="ellipse">
            <a:avLst/>
          </a:pr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20"/>
          <p:cNvSpPr/>
          <p:nvPr/>
        </p:nvSpPr>
        <p:spPr>
          <a:xfrm>
            <a:off x="5144785" y="410538"/>
            <a:ext cx="2166000" cy="2166000"/>
          </a:xfrm>
          <a:prstGeom prst="ellipse">
            <a:avLst/>
          </a:prstGeom>
          <a:solidFill>
            <a:srgbClr val="FFFFFF"/>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20"/>
          <p:cNvSpPr txBox="1"/>
          <p:nvPr/>
        </p:nvSpPr>
        <p:spPr>
          <a:xfrm>
            <a:off x="5491988" y="924400"/>
            <a:ext cx="1496100" cy="7029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a:latin typeface="Roboto"/>
                <a:ea typeface="Roboto"/>
                <a:cs typeface="Roboto"/>
                <a:sym typeface="Roboto"/>
              </a:rPr>
              <a:t>Personal Choice </a:t>
            </a:r>
            <a:endParaRPr b="1">
              <a:latin typeface="Roboto"/>
              <a:ea typeface="Roboto"/>
              <a:cs typeface="Roboto"/>
              <a:sym typeface="Roboto"/>
            </a:endParaRPr>
          </a:p>
          <a:p>
            <a:pPr marL="0" lvl="0" indent="0" algn="ctr" rtl="0">
              <a:spcBef>
                <a:spcPts val="0"/>
              </a:spcBef>
              <a:spcAft>
                <a:spcPts val="0"/>
              </a:spcAft>
              <a:buNone/>
            </a:pPr>
            <a:r>
              <a:rPr lang="en" b="1">
                <a:latin typeface="Roboto"/>
                <a:ea typeface="Roboto"/>
                <a:cs typeface="Roboto"/>
                <a:sym typeface="Roboto"/>
              </a:rPr>
              <a:t>and Interest Based</a:t>
            </a:r>
            <a:endParaRPr b="1">
              <a:latin typeface="Roboto"/>
              <a:ea typeface="Roboto"/>
              <a:cs typeface="Roboto"/>
              <a:sym typeface="Roboto"/>
            </a:endParaRPr>
          </a:p>
        </p:txBody>
      </p:sp>
      <p:sp>
        <p:nvSpPr>
          <p:cNvPr id="204" name="Google Shape;204;p20"/>
          <p:cNvSpPr/>
          <p:nvPr/>
        </p:nvSpPr>
        <p:spPr>
          <a:xfrm>
            <a:off x="4066091" y="1493958"/>
            <a:ext cx="2166000" cy="2166000"/>
          </a:xfrm>
          <a:prstGeom prst="ellipse">
            <a:avLst/>
          </a:prstGeom>
          <a:solidFill>
            <a:srgbClr val="FFFFFF"/>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20"/>
          <p:cNvSpPr txBox="1"/>
          <p:nvPr/>
        </p:nvSpPr>
        <p:spPr>
          <a:xfrm>
            <a:off x="4147788" y="2155950"/>
            <a:ext cx="1496100" cy="70290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b="1">
                <a:latin typeface="Roboto"/>
                <a:ea typeface="Roboto"/>
                <a:cs typeface="Roboto"/>
                <a:sym typeface="Roboto"/>
              </a:rPr>
              <a:t>Strategic Priorities Based </a:t>
            </a:r>
            <a:endParaRPr b="1">
              <a:latin typeface="Roboto"/>
              <a:ea typeface="Roboto"/>
              <a:cs typeface="Roboto"/>
              <a:sym typeface="Roboto"/>
            </a:endParaRPr>
          </a:p>
        </p:txBody>
      </p:sp>
      <p:sp>
        <p:nvSpPr>
          <p:cNvPr id="206" name="Google Shape;206;p20"/>
          <p:cNvSpPr/>
          <p:nvPr/>
        </p:nvSpPr>
        <p:spPr>
          <a:xfrm>
            <a:off x="5144556" y="2566958"/>
            <a:ext cx="2166000" cy="2166000"/>
          </a:xfrm>
          <a:prstGeom prst="ellipse">
            <a:avLst/>
          </a:prstGeom>
          <a:solidFill>
            <a:srgbClr val="FFFFFF"/>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20"/>
          <p:cNvSpPr txBox="1"/>
          <p:nvPr/>
        </p:nvSpPr>
        <p:spPr>
          <a:xfrm>
            <a:off x="5479713" y="3389750"/>
            <a:ext cx="1496100" cy="7029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a:latin typeface="Roboto"/>
                <a:ea typeface="Roboto"/>
                <a:cs typeface="Roboto"/>
                <a:sym typeface="Roboto"/>
              </a:rPr>
              <a:t>Division Based </a:t>
            </a:r>
            <a:endParaRPr b="1">
              <a:latin typeface="Roboto"/>
              <a:ea typeface="Roboto"/>
              <a:cs typeface="Roboto"/>
              <a:sym typeface="Roboto"/>
            </a:endParaRPr>
          </a:p>
        </p:txBody>
      </p:sp>
      <p:grpSp>
        <p:nvGrpSpPr>
          <p:cNvPr id="208" name="Google Shape;208;p20"/>
          <p:cNvGrpSpPr/>
          <p:nvPr/>
        </p:nvGrpSpPr>
        <p:grpSpPr>
          <a:xfrm>
            <a:off x="6232094" y="1493924"/>
            <a:ext cx="2166000" cy="2166000"/>
            <a:chOff x="4701894" y="1493874"/>
            <a:chExt cx="2166000" cy="2166000"/>
          </a:xfrm>
        </p:grpSpPr>
        <p:sp>
          <p:nvSpPr>
            <p:cNvPr id="209" name="Google Shape;209;p20"/>
            <p:cNvSpPr/>
            <p:nvPr/>
          </p:nvSpPr>
          <p:spPr>
            <a:xfrm>
              <a:off x="4701894" y="1493874"/>
              <a:ext cx="2166000" cy="2166000"/>
            </a:xfrm>
            <a:prstGeom prst="ellipse">
              <a:avLst/>
            </a:prstGeom>
            <a:solidFill>
              <a:srgbClr val="A2C4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20"/>
            <p:cNvSpPr txBox="1"/>
            <p:nvPr/>
          </p:nvSpPr>
          <p:spPr>
            <a:xfrm>
              <a:off x="5295688" y="2220300"/>
              <a:ext cx="1496100" cy="702900"/>
            </a:xfrm>
            <a:prstGeom prst="rect">
              <a:avLst/>
            </a:prstGeom>
            <a:solidFill>
              <a:srgbClr val="A2C4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b="1">
                  <a:latin typeface="Roboto"/>
                  <a:ea typeface="Roboto"/>
                  <a:cs typeface="Roboto"/>
                  <a:sym typeface="Roboto"/>
                </a:rPr>
                <a:t>   Site Based</a:t>
              </a:r>
              <a:endParaRPr b="1">
                <a:latin typeface="Roboto"/>
                <a:ea typeface="Roboto"/>
                <a:cs typeface="Roboto"/>
                <a:sym typeface="Roboto"/>
              </a:endParaRPr>
            </a:p>
          </p:txBody>
        </p:sp>
      </p:grpSp>
      <p:sp>
        <p:nvSpPr>
          <p:cNvPr id="211" name="Google Shape;211;p20"/>
          <p:cNvSpPr/>
          <p:nvPr/>
        </p:nvSpPr>
        <p:spPr>
          <a:xfrm>
            <a:off x="5614880" y="1946291"/>
            <a:ext cx="1225800" cy="1225800"/>
          </a:xfrm>
          <a:prstGeom prst="ellipse">
            <a:avLst/>
          </a:prstGeom>
          <a:solidFill>
            <a:schemeClr val="lt1"/>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b="1">
                <a:solidFill>
                  <a:schemeClr val="dk1"/>
                </a:solidFill>
              </a:rPr>
              <a:t>T</a:t>
            </a:r>
            <a:r>
              <a:rPr lang="en" sz="1200" b="1">
                <a:solidFill>
                  <a:schemeClr val="dk1"/>
                </a:solidFill>
              </a:rPr>
              <a:t>eacher Growth for Student Learning</a:t>
            </a:r>
            <a:endParaRPr sz="1200" b="1">
              <a:solidFill>
                <a:schemeClr val="dk1"/>
              </a:solidFill>
            </a:endParaRPr>
          </a:p>
        </p:txBody>
      </p:sp>
      <p:sp>
        <p:nvSpPr>
          <p:cNvPr id="212" name="Google Shape;212;p20"/>
          <p:cNvSpPr txBox="1">
            <a:spLocks noGrp="1"/>
          </p:cNvSpPr>
          <p:nvPr>
            <p:ph type="title"/>
          </p:nvPr>
        </p:nvSpPr>
        <p:spPr>
          <a:xfrm>
            <a:off x="387900" y="555600"/>
            <a:ext cx="2808000" cy="755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Site Based</a:t>
            </a:r>
            <a:endParaRPr/>
          </a:p>
        </p:txBody>
      </p:sp>
      <p:sp>
        <p:nvSpPr>
          <p:cNvPr id="213" name="Google Shape;213;p20"/>
          <p:cNvSpPr txBox="1">
            <a:spLocks noGrp="1"/>
          </p:cNvSpPr>
          <p:nvPr>
            <p:ph type="body" idx="1"/>
          </p:nvPr>
        </p:nvSpPr>
        <p:spPr>
          <a:xfrm>
            <a:off x="311700" y="1311300"/>
            <a:ext cx="2808000" cy="37596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endParaRPr sz="1400" i="1">
              <a:latin typeface="Lato"/>
              <a:ea typeface="Lato"/>
              <a:cs typeface="Lato"/>
              <a:sym typeface="Lato"/>
            </a:endParaRPr>
          </a:p>
          <a:p>
            <a:pPr marL="0" lvl="0" indent="0" algn="l" rtl="0">
              <a:lnSpc>
                <a:spcPct val="100000"/>
              </a:lnSpc>
              <a:spcBef>
                <a:spcPts val="1600"/>
              </a:spcBef>
              <a:spcAft>
                <a:spcPts val="0"/>
              </a:spcAft>
              <a:buNone/>
            </a:pPr>
            <a:r>
              <a:rPr lang="en" sz="1400" i="1">
                <a:latin typeface="Lato"/>
                <a:ea typeface="Lato"/>
                <a:cs typeface="Lato"/>
                <a:sym typeface="Lato"/>
              </a:rPr>
              <a:t>When learning is part of the school day, all educators are engaged in growth rather than learning being limited to those who volunteer to participate on their own. School-based professional development helps educators analyze student achievement data during the school year to immediately identify learning problems, develop solutions, and promptly apply those solutions to address students’ needs. </a:t>
            </a:r>
            <a:endParaRPr sz="1400" i="1">
              <a:latin typeface="Lato"/>
              <a:ea typeface="Lato"/>
              <a:cs typeface="Lato"/>
              <a:sym typeface="Lato"/>
            </a:endParaRPr>
          </a:p>
          <a:p>
            <a:pPr marL="0" lvl="0" indent="0" algn="r" rtl="0">
              <a:lnSpc>
                <a:spcPct val="100000"/>
              </a:lnSpc>
              <a:spcBef>
                <a:spcPts val="1600"/>
              </a:spcBef>
              <a:spcAft>
                <a:spcPts val="1600"/>
              </a:spcAft>
              <a:buNone/>
            </a:pPr>
            <a:r>
              <a:rPr lang="en" sz="1400" i="1">
                <a:latin typeface="Lato"/>
                <a:ea typeface="Lato"/>
                <a:cs typeface="Lato"/>
                <a:sym typeface="Lato"/>
              </a:rPr>
              <a:t>Learning Forward</a:t>
            </a:r>
            <a:endParaRPr sz="1400" i="1">
              <a:latin typeface="Lato"/>
              <a:ea typeface="Lato"/>
              <a:cs typeface="Lato"/>
              <a:sym typeface="Lato"/>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21"/>
          <p:cNvSpPr/>
          <p:nvPr/>
        </p:nvSpPr>
        <p:spPr>
          <a:xfrm>
            <a:off x="4287941" y="619409"/>
            <a:ext cx="3879300" cy="3879300"/>
          </a:xfrm>
          <a:prstGeom prst="ellipse">
            <a:avLst/>
          </a:prstGeom>
          <a:solidFill>
            <a:srgbClr val="83E3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9" name="Google Shape;219;p21"/>
          <p:cNvGrpSpPr/>
          <p:nvPr/>
        </p:nvGrpSpPr>
        <p:grpSpPr>
          <a:xfrm>
            <a:off x="5144560" y="410538"/>
            <a:ext cx="2166000" cy="2166000"/>
            <a:chOff x="3614360" y="410488"/>
            <a:chExt cx="2166000" cy="2166000"/>
          </a:xfrm>
        </p:grpSpPr>
        <p:sp>
          <p:nvSpPr>
            <p:cNvPr id="220" name="Google Shape;220;p21"/>
            <p:cNvSpPr/>
            <p:nvPr/>
          </p:nvSpPr>
          <p:spPr>
            <a:xfrm>
              <a:off x="3614360" y="410488"/>
              <a:ext cx="2166000" cy="2166000"/>
            </a:xfrm>
            <a:prstGeom prst="ellipse">
              <a:avLst/>
            </a:prstGeom>
            <a:solidFill>
              <a:srgbClr val="1D7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21"/>
            <p:cNvSpPr txBox="1"/>
            <p:nvPr/>
          </p:nvSpPr>
          <p:spPr>
            <a:xfrm>
              <a:off x="3961563" y="924350"/>
              <a:ext cx="1496100" cy="702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rgbClr val="FFFFFF"/>
                  </a:solidFill>
                  <a:latin typeface="Roboto"/>
                  <a:ea typeface="Roboto"/>
                  <a:cs typeface="Roboto"/>
                  <a:sym typeface="Roboto"/>
                </a:rPr>
                <a:t>Vestibulum congue </a:t>
              </a:r>
              <a:endParaRPr sz="1000">
                <a:solidFill>
                  <a:srgbClr val="FFFFFF"/>
                </a:solidFill>
                <a:latin typeface="Roboto"/>
                <a:ea typeface="Roboto"/>
                <a:cs typeface="Roboto"/>
                <a:sym typeface="Roboto"/>
              </a:endParaRPr>
            </a:p>
          </p:txBody>
        </p:sp>
      </p:grpSp>
      <p:grpSp>
        <p:nvGrpSpPr>
          <p:cNvPr id="222" name="Google Shape;222;p21"/>
          <p:cNvGrpSpPr/>
          <p:nvPr/>
        </p:nvGrpSpPr>
        <p:grpSpPr>
          <a:xfrm>
            <a:off x="4049666" y="1493958"/>
            <a:ext cx="2166000" cy="2166000"/>
            <a:chOff x="2519466" y="1493908"/>
            <a:chExt cx="2166000" cy="2166000"/>
          </a:xfrm>
        </p:grpSpPr>
        <p:sp>
          <p:nvSpPr>
            <p:cNvPr id="223" name="Google Shape;223;p21"/>
            <p:cNvSpPr/>
            <p:nvPr/>
          </p:nvSpPr>
          <p:spPr>
            <a:xfrm>
              <a:off x="2519466" y="1493908"/>
              <a:ext cx="2166000" cy="2166000"/>
            </a:xfrm>
            <a:prstGeom prst="ellipse">
              <a:avLst/>
            </a:prstGeom>
            <a:solidFill>
              <a:srgbClr val="1B78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21"/>
            <p:cNvSpPr txBox="1"/>
            <p:nvPr/>
          </p:nvSpPr>
          <p:spPr>
            <a:xfrm>
              <a:off x="2601163" y="2232100"/>
              <a:ext cx="1496100" cy="702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rgbClr val="FFFFFF"/>
                  </a:solidFill>
                  <a:latin typeface="Roboto"/>
                  <a:ea typeface="Roboto"/>
                  <a:cs typeface="Roboto"/>
                  <a:sym typeface="Roboto"/>
                </a:rPr>
                <a:t>Vestibulum congue </a:t>
              </a:r>
              <a:endParaRPr sz="1000">
                <a:solidFill>
                  <a:srgbClr val="FFFFFF"/>
                </a:solidFill>
                <a:latin typeface="Roboto"/>
                <a:ea typeface="Roboto"/>
                <a:cs typeface="Roboto"/>
                <a:sym typeface="Roboto"/>
              </a:endParaRPr>
            </a:p>
          </p:txBody>
        </p:sp>
      </p:grpSp>
      <p:grpSp>
        <p:nvGrpSpPr>
          <p:cNvPr id="225" name="Google Shape;225;p21"/>
          <p:cNvGrpSpPr/>
          <p:nvPr/>
        </p:nvGrpSpPr>
        <p:grpSpPr>
          <a:xfrm>
            <a:off x="5144556" y="2566958"/>
            <a:ext cx="2166000" cy="2166000"/>
            <a:chOff x="3614356" y="2566908"/>
            <a:chExt cx="2166000" cy="2166000"/>
          </a:xfrm>
        </p:grpSpPr>
        <p:sp>
          <p:nvSpPr>
            <p:cNvPr id="226" name="Google Shape;226;p21"/>
            <p:cNvSpPr/>
            <p:nvPr/>
          </p:nvSpPr>
          <p:spPr>
            <a:xfrm>
              <a:off x="3614356" y="2566908"/>
              <a:ext cx="2166000" cy="2166000"/>
            </a:xfrm>
            <a:prstGeom prst="ellipse">
              <a:avLst/>
            </a:prstGeom>
            <a:solidFill>
              <a:srgbClr val="155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21"/>
            <p:cNvSpPr txBox="1"/>
            <p:nvPr/>
          </p:nvSpPr>
          <p:spPr>
            <a:xfrm>
              <a:off x="3961563" y="3539875"/>
              <a:ext cx="1496100" cy="702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rgbClr val="FFFFFF"/>
                  </a:solidFill>
                  <a:latin typeface="Roboto"/>
                  <a:ea typeface="Roboto"/>
                  <a:cs typeface="Roboto"/>
                  <a:sym typeface="Roboto"/>
                </a:rPr>
                <a:t>Vestibulum congue </a:t>
              </a:r>
              <a:endParaRPr sz="1000">
                <a:solidFill>
                  <a:srgbClr val="FFFFFF"/>
                </a:solidFill>
                <a:latin typeface="Roboto"/>
                <a:ea typeface="Roboto"/>
                <a:cs typeface="Roboto"/>
                <a:sym typeface="Roboto"/>
              </a:endParaRPr>
            </a:p>
          </p:txBody>
        </p:sp>
      </p:grpSp>
      <p:grpSp>
        <p:nvGrpSpPr>
          <p:cNvPr id="228" name="Google Shape;228;p21"/>
          <p:cNvGrpSpPr/>
          <p:nvPr/>
        </p:nvGrpSpPr>
        <p:grpSpPr>
          <a:xfrm>
            <a:off x="6232094" y="1493924"/>
            <a:ext cx="2166000" cy="2166000"/>
            <a:chOff x="4701894" y="1493874"/>
            <a:chExt cx="2166000" cy="2166000"/>
          </a:xfrm>
        </p:grpSpPr>
        <p:sp>
          <p:nvSpPr>
            <p:cNvPr id="229" name="Google Shape;229;p21"/>
            <p:cNvSpPr/>
            <p:nvPr/>
          </p:nvSpPr>
          <p:spPr>
            <a:xfrm>
              <a:off x="4701894" y="1493874"/>
              <a:ext cx="2166000" cy="2166000"/>
            </a:xfrm>
            <a:prstGeom prst="ellipse">
              <a:avLst/>
            </a:prstGeom>
            <a:solidFill>
              <a:srgbClr val="1F88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21"/>
            <p:cNvSpPr txBox="1"/>
            <p:nvPr/>
          </p:nvSpPr>
          <p:spPr>
            <a:xfrm>
              <a:off x="5295688" y="2220300"/>
              <a:ext cx="1496100" cy="702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000">
                  <a:solidFill>
                    <a:srgbClr val="FFFFFF"/>
                  </a:solidFill>
                  <a:latin typeface="Roboto"/>
                  <a:ea typeface="Roboto"/>
                  <a:cs typeface="Roboto"/>
                  <a:sym typeface="Roboto"/>
                </a:rPr>
                <a:t>Vestibulum congue </a:t>
              </a:r>
              <a:endParaRPr sz="1000">
                <a:solidFill>
                  <a:srgbClr val="FFFFFF"/>
                </a:solidFill>
                <a:latin typeface="Roboto"/>
                <a:ea typeface="Roboto"/>
                <a:cs typeface="Roboto"/>
                <a:sym typeface="Roboto"/>
              </a:endParaRPr>
            </a:p>
          </p:txBody>
        </p:sp>
      </p:grpSp>
      <p:sp>
        <p:nvSpPr>
          <p:cNvPr id="231" name="Google Shape;231;p21"/>
          <p:cNvSpPr/>
          <p:nvPr/>
        </p:nvSpPr>
        <p:spPr>
          <a:xfrm>
            <a:off x="5614880" y="1946291"/>
            <a:ext cx="1225800" cy="1225800"/>
          </a:xfrm>
          <a:prstGeom prst="ellipse">
            <a:avLst/>
          </a:prstGeom>
          <a:solidFill>
            <a:srgbClr val="83E3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21"/>
          <p:cNvSpPr/>
          <p:nvPr/>
        </p:nvSpPr>
        <p:spPr>
          <a:xfrm>
            <a:off x="4287941" y="619409"/>
            <a:ext cx="3879300" cy="3879300"/>
          </a:xfrm>
          <a:prstGeom prst="ellipse">
            <a:avLst/>
          </a:pr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21"/>
          <p:cNvSpPr/>
          <p:nvPr/>
        </p:nvSpPr>
        <p:spPr>
          <a:xfrm>
            <a:off x="5144785" y="410538"/>
            <a:ext cx="2166000" cy="2166000"/>
          </a:xfrm>
          <a:prstGeom prst="ellipse">
            <a:avLst/>
          </a:prstGeom>
          <a:solidFill>
            <a:srgbClr val="FFFFFF"/>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21"/>
          <p:cNvSpPr txBox="1"/>
          <p:nvPr/>
        </p:nvSpPr>
        <p:spPr>
          <a:xfrm>
            <a:off x="5491988" y="924400"/>
            <a:ext cx="1496100" cy="7029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a:latin typeface="Roboto"/>
                <a:ea typeface="Roboto"/>
                <a:cs typeface="Roboto"/>
                <a:sym typeface="Roboto"/>
              </a:rPr>
              <a:t>Personal Choice </a:t>
            </a:r>
            <a:endParaRPr b="1">
              <a:latin typeface="Roboto"/>
              <a:ea typeface="Roboto"/>
              <a:cs typeface="Roboto"/>
              <a:sym typeface="Roboto"/>
            </a:endParaRPr>
          </a:p>
          <a:p>
            <a:pPr marL="0" lvl="0" indent="0" algn="ctr" rtl="0">
              <a:spcBef>
                <a:spcPts val="0"/>
              </a:spcBef>
              <a:spcAft>
                <a:spcPts val="0"/>
              </a:spcAft>
              <a:buNone/>
            </a:pPr>
            <a:r>
              <a:rPr lang="en" b="1">
                <a:latin typeface="Roboto"/>
                <a:ea typeface="Roboto"/>
                <a:cs typeface="Roboto"/>
                <a:sym typeface="Roboto"/>
              </a:rPr>
              <a:t>and Interest Based</a:t>
            </a:r>
            <a:endParaRPr b="1">
              <a:latin typeface="Roboto"/>
              <a:ea typeface="Roboto"/>
              <a:cs typeface="Roboto"/>
              <a:sym typeface="Roboto"/>
            </a:endParaRPr>
          </a:p>
        </p:txBody>
      </p:sp>
      <p:sp>
        <p:nvSpPr>
          <p:cNvPr id="235" name="Google Shape;235;p21"/>
          <p:cNvSpPr/>
          <p:nvPr/>
        </p:nvSpPr>
        <p:spPr>
          <a:xfrm>
            <a:off x="4066091" y="1493958"/>
            <a:ext cx="2166000" cy="2166000"/>
          </a:xfrm>
          <a:prstGeom prst="ellipse">
            <a:avLst/>
          </a:prstGeom>
          <a:solidFill>
            <a:srgbClr val="FFFFFF"/>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21"/>
          <p:cNvSpPr txBox="1"/>
          <p:nvPr/>
        </p:nvSpPr>
        <p:spPr>
          <a:xfrm>
            <a:off x="4147788" y="2155950"/>
            <a:ext cx="1496100" cy="70290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b="1">
                <a:latin typeface="Roboto"/>
                <a:ea typeface="Roboto"/>
                <a:cs typeface="Roboto"/>
                <a:sym typeface="Roboto"/>
              </a:rPr>
              <a:t>Strategic Priorities Based </a:t>
            </a:r>
            <a:endParaRPr b="1">
              <a:latin typeface="Roboto"/>
              <a:ea typeface="Roboto"/>
              <a:cs typeface="Roboto"/>
              <a:sym typeface="Roboto"/>
            </a:endParaRPr>
          </a:p>
        </p:txBody>
      </p:sp>
      <p:sp>
        <p:nvSpPr>
          <p:cNvPr id="237" name="Google Shape;237;p21"/>
          <p:cNvSpPr/>
          <p:nvPr/>
        </p:nvSpPr>
        <p:spPr>
          <a:xfrm>
            <a:off x="5144556" y="2566958"/>
            <a:ext cx="2166000" cy="2166000"/>
          </a:xfrm>
          <a:prstGeom prst="ellipse">
            <a:avLst/>
          </a:prstGeom>
          <a:solidFill>
            <a:srgbClr val="FFFFFF"/>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21"/>
          <p:cNvSpPr txBox="1"/>
          <p:nvPr/>
        </p:nvSpPr>
        <p:spPr>
          <a:xfrm>
            <a:off x="5479713" y="3389750"/>
            <a:ext cx="1496100" cy="7029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a:latin typeface="Roboto"/>
                <a:ea typeface="Roboto"/>
                <a:cs typeface="Roboto"/>
                <a:sym typeface="Roboto"/>
              </a:rPr>
              <a:t>Division Based </a:t>
            </a:r>
            <a:endParaRPr b="1">
              <a:latin typeface="Roboto"/>
              <a:ea typeface="Roboto"/>
              <a:cs typeface="Roboto"/>
              <a:sym typeface="Roboto"/>
            </a:endParaRPr>
          </a:p>
        </p:txBody>
      </p:sp>
      <p:grpSp>
        <p:nvGrpSpPr>
          <p:cNvPr id="239" name="Google Shape;239;p21"/>
          <p:cNvGrpSpPr/>
          <p:nvPr/>
        </p:nvGrpSpPr>
        <p:grpSpPr>
          <a:xfrm>
            <a:off x="6232094" y="1493924"/>
            <a:ext cx="2166000" cy="2166000"/>
            <a:chOff x="4701894" y="1493874"/>
            <a:chExt cx="2166000" cy="2166000"/>
          </a:xfrm>
        </p:grpSpPr>
        <p:sp>
          <p:nvSpPr>
            <p:cNvPr id="240" name="Google Shape;240;p21"/>
            <p:cNvSpPr/>
            <p:nvPr/>
          </p:nvSpPr>
          <p:spPr>
            <a:xfrm>
              <a:off x="4701894" y="1493874"/>
              <a:ext cx="2166000" cy="2166000"/>
            </a:xfrm>
            <a:prstGeom prst="ellipse">
              <a:avLst/>
            </a:prstGeom>
            <a:solidFill>
              <a:srgbClr val="A2C4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21"/>
            <p:cNvSpPr txBox="1"/>
            <p:nvPr/>
          </p:nvSpPr>
          <p:spPr>
            <a:xfrm>
              <a:off x="5295688" y="2220300"/>
              <a:ext cx="1496100" cy="702900"/>
            </a:xfrm>
            <a:prstGeom prst="rect">
              <a:avLst/>
            </a:prstGeom>
            <a:solidFill>
              <a:srgbClr val="A2C4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b="1">
                  <a:latin typeface="Roboto"/>
                  <a:ea typeface="Roboto"/>
                  <a:cs typeface="Roboto"/>
                  <a:sym typeface="Roboto"/>
                </a:rPr>
                <a:t>   Site Based</a:t>
              </a:r>
              <a:endParaRPr b="1">
                <a:latin typeface="Roboto"/>
                <a:ea typeface="Roboto"/>
                <a:cs typeface="Roboto"/>
                <a:sym typeface="Roboto"/>
              </a:endParaRPr>
            </a:p>
          </p:txBody>
        </p:sp>
      </p:grpSp>
      <p:sp>
        <p:nvSpPr>
          <p:cNvPr id="242" name="Google Shape;242;p21"/>
          <p:cNvSpPr/>
          <p:nvPr/>
        </p:nvSpPr>
        <p:spPr>
          <a:xfrm>
            <a:off x="5614880" y="1946291"/>
            <a:ext cx="1225800" cy="1225800"/>
          </a:xfrm>
          <a:prstGeom prst="ellipse">
            <a:avLst/>
          </a:prstGeom>
          <a:solidFill>
            <a:schemeClr val="lt1"/>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b="1">
                <a:solidFill>
                  <a:schemeClr val="dk1"/>
                </a:solidFill>
              </a:rPr>
              <a:t>T</a:t>
            </a:r>
            <a:r>
              <a:rPr lang="en" sz="1200" b="1">
                <a:solidFill>
                  <a:schemeClr val="dk1"/>
                </a:solidFill>
              </a:rPr>
              <a:t>eacher Growth for Student Learning</a:t>
            </a:r>
            <a:endParaRPr sz="1200" b="1">
              <a:solidFill>
                <a:schemeClr val="dk1"/>
              </a:solidFill>
            </a:endParaRPr>
          </a:p>
        </p:txBody>
      </p:sp>
      <p:sp>
        <p:nvSpPr>
          <p:cNvPr id="243" name="Google Shape;243;p21"/>
          <p:cNvSpPr txBox="1">
            <a:spLocks noGrp="1"/>
          </p:cNvSpPr>
          <p:nvPr>
            <p:ph type="title"/>
          </p:nvPr>
        </p:nvSpPr>
        <p:spPr>
          <a:xfrm>
            <a:off x="387900" y="555600"/>
            <a:ext cx="2808000" cy="755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Site Based</a:t>
            </a:r>
            <a:endParaRPr/>
          </a:p>
        </p:txBody>
      </p:sp>
      <p:sp>
        <p:nvSpPr>
          <p:cNvPr id="244" name="Google Shape;244;p21"/>
          <p:cNvSpPr txBox="1">
            <a:spLocks noGrp="1"/>
          </p:cNvSpPr>
          <p:nvPr>
            <p:ph type="body" idx="1"/>
          </p:nvPr>
        </p:nvSpPr>
        <p:spPr>
          <a:xfrm>
            <a:off x="387900" y="1594025"/>
            <a:ext cx="2808000" cy="2681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a:latin typeface="Lato"/>
                <a:ea typeface="Lato"/>
                <a:cs typeface="Lato"/>
                <a:sym typeface="Lato"/>
              </a:rPr>
              <a:t>Professional Learning Communities</a:t>
            </a:r>
            <a:endParaRPr sz="1400">
              <a:latin typeface="Lato"/>
              <a:ea typeface="Lato"/>
              <a:cs typeface="Lato"/>
              <a:sym typeface="Lato"/>
            </a:endParaRPr>
          </a:p>
          <a:p>
            <a:pPr marL="0" lvl="0" indent="0" algn="l" rtl="0">
              <a:spcBef>
                <a:spcPts val="1600"/>
              </a:spcBef>
              <a:spcAft>
                <a:spcPts val="0"/>
              </a:spcAft>
              <a:buNone/>
            </a:pPr>
            <a:r>
              <a:rPr lang="en" sz="1400">
                <a:latin typeface="Lato"/>
                <a:ea typeface="Lato"/>
                <a:cs typeface="Lato"/>
                <a:sym typeface="Lato"/>
              </a:rPr>
              <a:t>School-Based Professional Development Days</a:t>
            </a:r>
            <a:endParaRPr sz="1400">
              <a:latin typeface="Lato"/>
              <a:ea typeface="Lato"/>
              <a:cs typeface="Lato"/>
              <a:sym typeface="Lato"/>
            </a:endParaRPr>
          </a:p>
          <a:p>
            <a:pPr marL="0" lvl="0" indent="0" algn="l" rtl="0">
              <a:spcBef>
                <a:spcPts val="1600"/>
              </a:spcBef>
              <a:spcAft>
                <a:spcPts val="0"/>
              </a:spcAft>
              <a:buNone/>
            </a:pPr>
            <a:r>
              <a:rPr lang="en" sz="1400">
                <a:latin typeface="Lato"/>
                <a:ea typeface="Lato"/>
                <a:cs typeface="Lato"/>
                <a:sym typeface="Lato"/>
              </a:rPr>
              <a:t>Common Texts/Book Study</a:t>
            </a:r>
            <a:endParaRPr sz="1400">
              <a:latin typeface="Lato"/>
              <a:ea typeface="Lato"/>
              <a:cs typeface="Lato"/>
              <a:sym typeface="Lato"/>
            </a:endParaRPr>
          </a:p>
          <a:p>
            <a:pPr marL="0" lvl="0" indent="0" algn="l" rtl="0">
              <a:spcBef>
                <a:spcPts val="1600"/>
              </a:spcBef>
              <a:spcAft>
                <a:spcPts val="0"/>
              </a:spcAft>
              <a:buNone/>
            </a:pPr>
            <a:r>
              <a:rPr lang="en" sz="1400">
                <a:latin typeface="Lato"/>
                <a:ea typeface="Lato"/>
                <a:cs typeface="Lato"/>
                <a:sym typeface="Lato"/>
              </a:rPr>
              <a:t>School Improvement Plans</a:t>
            </a:r>
            <a:endParaRPr sz="1400">
              <a:latin typeface="Lato"/>
              <a:ea typeface="Lato"/>
              <a:cs typeface="Lato"/>
              <a:sym typeface="Lato"/>
            </a:endParaRPr>
          </a:p>
          <a:p>
            <a:pPr marL="457200" lvl="0" indent="0" algn="l" rtl="0">
              <a:spcBef>
                <a:spcPts val="1600"/>
              </a:spcBef>
              <a:spcAft>
                <a:spcPts val="0"/>
              </a:spcAft>
              <a:buNone/>
            </a:pPr>
            <a:endParaRPr sz="1400" i="1">
              <a:latin typeface="Lato"/>
              <a:ea typeface="Lato"/>
              <a:cs typeface="Lato"/>
              <a:sym typeface="Lato"/>
            </a:endParaRPr>
          </a:p>
          <a:p>
            <a:pPr marL="0" lvl="0" indent="0" algn="l" rtl="0">
              <a:spcBef>
                <a:spcPts val="1600"/>
              </a:spcBef>
              <a:spcAft>
                <a:spcPts val="1600"/>
              </a:spcAft>
              <a:buNone/>
            </a:pPr>
            <a:endParaRPr/>
          </a:p>
        </p:txBody>
      </p:sp>
    </p:spTree>
  </p:cSld>
  <p:clrMapOvr>
    <a:masterClrMapping/>
  </p:clrMapOvr>
</p:sld>
</file>

<file path=ppt/theme/theme1.xml><?xml version="1.0" encoding="utf-8"?>
<a:theme xmlns:a="http://schemas.openxmlformats.org/drawingml/2006/main" name="Marina">
  <a:themeElements>
    <a:clrScheme name="Marina">
      <a:dk1>
        <a:srgbClr val="FFFFFF"/>
      </a:dk1>
      <a:lt1>
        <a:srgbClr val="00517C"/>
      </a:lt1>
      <a:dk2>
        <a:srgbClr val="004065"/>
      </a:dk2>
      <a:lt2>
        <a:srgbClr val="CFD8DC"/>
      </a:lt2>
      <a:accent1>
        <a:srgbClr val="0277BD"/>
      </a:accent1>
      <a:accent2>
        <a:srgbClr val="558B2F"/>
      </a:accent2>
      <a:accent3>
        <a:srgbClr val="009688"/>
      </a:accent3>
      <a:accent4>
        <a:srgbClr val="039BE5"/>
      </a:accent4>
      <a:accent5>
        <a:srgbClr val="8BC34A"/>
      </a:accent5>
      <a:accent6>
        <a:srgbClr val="FFEB38"/>
      </a:accent6>
      <a:hlink>
        <a:srgbClr val="8BC34A"/>
      </a:hlink>
      <a:folHlink>
        <a:srgbClr val="8BC34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789</Words>
  <Application>Microsoft Office PowerPoint</Application>
  <PresentationFormat>On-screen Show (16:9)</PresentationFormat>
  <Paragraphs>204</Paragraphs>
  <Slides>19</Slides>
  <Notes>19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Lato</vt:lpstr>
      <vt:lpstr>Roboto Slab</vt:lpstr>
      <vt:lpstr>Roboto</vt:lpstr>
      <vt:lpstr>Arial</vt:lpstr>
      <vt:lpstr>Marina</vt:lpstr>
      <vt:lpstr>Framework for  Professional Learning</vt:lpstr>
      <vt:lpstr>Alignment to our Vision and Mission</vt:lpstr>
      <vt:lpstr>Alignment to our Strategic Priorities</vt:lpstr>
      <vt:lpstr>Framework for Professional Learning in ACPS</vt:lpstr>
      <vt:lpstr> We believe Professional Learning should...</vt:lpstr>
      <vt:lpstr>Personal Choice and Interest Based</vt:lpstr>
      <vt:lpstr>Personal Choice and Interest Based</vt:lpstr>
      <vt:lpstr>Site Based</vt:lpstr>
      <vt:lpstr>Site Based</vt:lpstr>
      <vt:lpstr>Division Based</vt:lpstr>
      <vt:lpstr>Division Based</vt:lpstr>
      <vt:lpstr>Strategic Priorities Based</vt:lpstr>
      <vt:lpstr>Strategic Priorities Based</vt:lpstr>
      <vt:lpstr>SEAD Credentialing:  An Example of a  Strategic Priorities Based Initiative </vt:lpstr>
      <vt:lpstr>SEAD Credentialing</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Framework for  Professional Learning</dc:title>
  <dc:creator>Jennifer Johnston</dc:creator>
  <cp:lastModifiedBy>Jennifer Johnston</cp:lastModifiedBy>
  <cp:revision>1</cp:revision>
  <dcterms:modified xsi:type="dcterms:W3CDTF">2018-12-06T22:41:05Z</dcterms:modified>
</cp:coreProperties>
</file>